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7" r:id="rId2"/>
    <p:sldId id="363" r:id="rId3"/>
    <p:sldId id="481" r:id="rId4"/>
    <p:sldId id="471" r:id="rId5"/>
    <p:sldId id="478" r:id="rId6"/>
    <p:sldId id="444" r:id="rId7"/>
    <p:sldId id="313" r:id="rId8"/>
    <p:sldId id="443" r:id="rId9"/>
    <p:sldId id="472" r:id="rId10"/>
    <p:sldId id="479" r:id="rId11"/>
    <p:sldId id="475" r:id="rId12"/>
    <p:sldId id="480" r:id="rId13"/>
    <p:sldId id="476" r:id="rId14"/>
    <p:sldId id="483" r:id="rId15"/>
    <p:sldId id="477" r:id="rId16"/>
    <p:sldId id="484" r:id="rId17"/>
    <p:sldId id="485" r:id="rId18"/>
    <p:sldId id="486" r:id="rId19"/>
    <p:sldId id="487" r:id="rId20"/>
    <p:sldId id="488" r:id="rId21"/>
    <p:sldId id="489" r:id="rId22"/>
    <p:sldId id="490" r:id="rId23"/>
    <p:sldId id="496" r:id="rId24"/>
    <p:sldId id="502" r:id="rId25"/>
    <p:sldId id="495" r:id="rId26"/>
    <p:sldId id="491" r:id="rId27"/>
    <p:sldId id="492" r:id="rId28"/>
    <p:sldId id="493" r:id="rId29"/>
    <p:sldId id="494" r:id="rId30"/>
    <p:sldId id="497" r:id="rId31"/>
    <p:sldId id="499" r:id="rId32"/>
    <p:sldId id="500" r:id="rId33"/>
    <p:sldId id="482" r:id="rId34"/>
    <p:sldId id="501" r:id="rId35"/>
    <p:sldId id="441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0592" autoAdjust="0"/>
  </p:normalViewPr>
  <p:slideViewPr>
    <p:cSldViewPr snapToGrid="0">
      <p:cViewPr varScale="1">
        <p:scale>
          <a:sx n="73" d="100"/>
          <a:sy n="73" d="100"/>
        </p:scale>
        <p:origin x="606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36860B-6C86-4E20-9A40-73E3F215DA7E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024EF3-8426-44C5-89FA-C59CFEC657D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369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556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099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演示数据变化的影响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9677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mustache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（意思是胡须）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动手自己完成，看效果。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024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重现办法：</a:t>
            </a:r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1</a:t>
            </a:r>
            <a:r>
              <a:rPr lang="zh-CN" altLang="en-US" dirty="0"/>
              <a:t>）</a:t>
            </a:r>
            <a:r>
              <a:rPr lang="en-US" altLang="zh-CN" dirty="0"/>
              <a:t>network</a:t>
            </a:r>
            <a:r>
              <a:rPr lang="zh-CN" altLang="en-US" dirty="0"/>
              <a:t>中设置慢速模式</a:t>
            </a:r>
            <a:endParaRPr lang="en-US" altLang="zh-CN" dirty="0"/>
          </a:p>
          <a:p>
            <a:r>
              <a:rPr lang="zh-CN" altLang="en-US" dirty="0"/>
              <a:t>（</a:t>
            </a:r>
            <a:r>
              <a:rPr lang="en-US" altLang="zh-CN" dirty="0"/>
              <a:t>2</a:t>
            </a:r>
            <a:r>
              <a:rPr lang="zh-CN" altLang="en-US" dirty="0"/>
              <a:t>）用断点，断掉</a:t>
            </a:r>
            <a:r>
              <a:rPr lang="en-US" altLang="zh-CN" dirty="0"/>
              <a:t>vue.js</a:t>
            </a:r>
            <a:r>
              <a:rPr lang="zh-CN" altLang="en-US" dirty="0"/>
              <a:t>的加载</a:t>
            </a:r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743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4394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6118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3704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9796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6020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652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8969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251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280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5547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3782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6928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9748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240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367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4614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屏蔽内部细节，让外部看到的像一个服务在工作。对外提供统一的</a:t>
            </a:r>
            <a:r>
              <a:rPr lang="en-US" altLang="zh-CN" dirty="0" err="1"/>
              <a:t>url</a:t>
            </a:r>
            <a:r>
              <a:rPr lang="zh-CN" altLang="en-US" dirty="0"/>
              <a:t>前缀（统一地址：四川大学锦城学院）</a:t>
            </a:r>
            <a:endParaRPr lang="en-US" altLang="zh-CN" dirty="0"/>
          </a:p>
          <a:p>
            <a:endParaRPr lang="en-US" altLang="zh-CN" dirty="0"/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532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屏蔽内部细节，让外部看到的像一个服务在工作。对外提供统一的</a:t>
            </a:r>
            <a:r>
              <a:rPr lang="en-US" altLang="zh-CN" dirty="0" err="1"/>
              <a:t>url</a:t>
            </a:r>
            <a:r>
              <a:rPr lang="zh-CN" altLang="en-US" dirty="0"/>
              <a:t>前缀（统一地址：四川大学锦城学院）</a:t>
            </a:r>
            <a:endParaRPr lang="en-US" altLang="zh-CN" dirty="0"/>
          </a:p>
          <a:p>
            <a:endParaRPr lang="en-US" altLang="zh-CN" dirty="0"/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02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305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866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8E5C7E-8F8E-4607-9657-75FFEEB15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8DDB452-254E-4FC0-A1B1-B0596591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2D9ACE-1DC8-4086-B300-B00C2990B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0FD079-5B00-4E94-9EDD-E71912298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E8B352-F820-4C33-8B0E-4D0D90542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566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DA9BAF-DAE8-45FA-B540-720157CE9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E3F8404-9D36-44A0-B84A-7C08BB82A5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DF6193-C335-4445-A0CA-CF8567D1C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F6EE11-CED7-4D80-9899-A7DF99968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F840C4-824A-4BD6-B8A6-1C94DF2ED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362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A5A216B-C6A9-40ED-B1AB-DA5DD275BF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67FAB69-046A-4293-9F67-9082F41202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4FBBCE3-B839-45BC-B603-E8A48F649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7874A0C-6FD8-4160-B041-00C25E82C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DB53B3-0BFD-462C-BFFC-2AE1A0612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1228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6135880" cy="6858000"/>
          </a:xfrm>
        </p:spPr>
        <p:txBody>
          <a:bodyPr anchor="t"/>
          <a:lstStyle>
            <a:lvl1pPr marL="0" indent="0" algn="ctr">
              <a:buNone/>
              <a:defRPr/>
            </a:lvl1pPr>
          </a:lstStyle>
          <a:p>
            <a:endParaRPr lang="id-ID"/>
          </a:p>
        </p:txBody>
      </p:sp>
      <p:sp>
        <p:nvSpPr>
          <p:cNvPr id="10" name="Rounded Rectangle 9"/>
          <p:cNvSpPr/>
          <p:nvPr userDrawn="1"/>
        </p:nvSpPr>
        <p:spPr>
          <a:xfrm>
            <a:off x="11471564" y="372774"/>
            <a:ext cx="431078" cy="298739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1564" y="327460"/>
            <a:ext cx="431078" cy="389083"/>
          </a:xfrm>
        </p:spPr>
        <p:txBody>
          <a:bodyPr lIns="0" tIns="0" rIns="0" bIns="0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FCEE2C88-6C8F-484D-AF69-578F576B1F4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7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8255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 userDrawn="1"/>
        </p:nvSpPr>
        <p:spPr>
          <a:xfrm>
            <a:off x="-410316" y="372774"/>
            <a:ext cx="654392" cy="298739"/>
          </a:xfrm>
          <a:prstGeom prst="roundRect">
            <a:avLst>
              <a:gd name="adj" fmla="val 50000"/>
            </a:avLst>
          </a:prstGeom>
          <a:solidFill>
            <a:srgbClr val="F23B4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333375" y="397249"/>
            <a:ext cx="10905239" cy="444500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pPr lvl="0"/>
            <a:endParaRPr lang="id-ID" dirty="0"/>
          </a:p>
        </p:txBody>
      </p:sp>
      <p:sp>
        <p:nvSpPr>
          <p:cNvPr id="10" name="Rounded Rectangle 9"/>
          <p:cNvSpPr/>
          <p:nvPr userDrawn="1"/>
        </p:nvSpPr>
        <p:spPr>
          <a:xfrm>
            <a:off x="11471564" y="372774"/>
            <a:ext cx="431078" cy="298739"/>
          </a:xfrm>
          <a:prstGeom prst="roundRect">
            <a:avLst>
              <a:gd name="adj" fmla="val 5000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71564" y="327460"/>
            <a:ext cx="431078" cy="389083"/>
          </a:xfrm>
        </p:spPr>
        <p:txBody>
          <a:bodyPr lIns="0" tIns="0" rIns="0" bIns="0"/>
          <a:lstStyle>
            <a:lvl1pPr algn="ctr">
              <a:defRPr sz="100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FCEE2C88-6C8F-484D-AF69-578F576B1F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333375" y="790433"/>
            <a:ext cx="10905239" cy="280985"/>
          </a:xfrm>
        </p:spPr>
        <p:txBody>
          <a:bodyPr lIns="0" tIns="0" rIns="0" bIns="0">
            <a:normAutofit/>
          </a:bodyPr>
          <a:lstStyle>
            <a:lvl1pPr marL="0" indent="0">
              <a:buNone/>
              <a:defRPr sz="100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pPr lvl="0"/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89485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F4A801-63D0-4F06-B97B-165D24B885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B30864-A6BA-44E4-898C-FB76DB767B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B3A8DF-4C0F-4C9A-8BDA-8C858F86B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FEC997-BCF6-4046-BB74-4F1439FE0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30669C-46F4-42D1-BB03-E5BC96A7D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8903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1EB26C-0E62-43F8-B6BA-E73F8B860B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21435D9-3E89-4380-9B79-B25A7B231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EBF67C-7A3C-47E6-9CBD-9FDD3552F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60038F-8861-4C20-9006-F20F32A5A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B47744-BCB5-4A15-A1EC-DBE01656C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4515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EBF253-B14A-466F-950A-F81B9F6A7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5F5C17F-4419-4147-B6BD-1B70087698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0D7566F-6B98-4B0F-9000-1DBA30F9E7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1C2673-C8A4-43D7-B1B9-C6516930B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0DB1201-DAF8-476C-B176-892CF5A37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BF0D9C7-2B81-4E84-8DFB-1069B61EF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616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0398E7-EC19-46DB-A9AB-832341ECA9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BA8F392-69CD-49EB-8F4A-538DEDB54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D0CE40B-D7EC-4551-8A5A-8BD52FAB21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2805EC5-6D77-46B6-B646-9DCB8A3656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B1CBF03-2098-4C7C-BF6C-E4E4C3E3225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376146C-9CCB-4F28-8F2E-D32313B77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85FAC9-5E88-4796-AA7C-703EEC0810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EA0D41D-0826-43E4-B55D-0D722DECA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284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F04CAB-03B0-4287-9360-A29B0AB03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27C2594-FC75-4ED4-A279-99D8F8B68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32A95AD-182D-4FBB-81AE-DF7C2EC1C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D2944F5-3E01-457C-B0B4-5C8B62191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748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495337E-4650-4588-908F-78907FDA7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EA21F00-081D-4745-BF6F-9E7BD0281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ECAEA67-E662-4DBB-9BB7-A8B47EB10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918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B297E0-5C6C-4618-9678-CC63AA9ED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61A236-4B7B-488F-9309-1131EE018C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28AD0A6-57C3-453F-9A49-CC3C5F3A4C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2966D7-5FEE-453D-852E-64EE5D70E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6D2C36C-FD27-4CF9-9DBC-94AD4290B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6EFA8D-64D1-4997-A24D-48AAFA3BB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948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39C91E-161B-4C3A-9C76-B5677D036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8E4D8A6-9527-4156-ADED-CAA52F411A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57B6EE2-7872-422E-B94F-42A9278773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5BF184-CE1F-4ABE-B55B-98392248C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15C25F-5CC7-480F-B5C4-6046C207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6CA0E62-2D13-405D-B56C-58375D277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351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E591A75-38FC-42E2-A50D-E447293E8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A6C5EF-8044-4D8A-91C2-207E13750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2D6169-112E-4362-8E0A-2CDED9B705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A4619F-A7B1-4B34-A131-DECB822F8EA7}" type="datetimeFigureOut">
              <a:rPr lang="zh-CN" altLang="en-US" smtClean="0"/>
              <a:t>2019-02-25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1AEB6B-1583-4543-86BF-F1CE46F8BA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495D069-F344-4025-88B5-6F85D03CFA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EABEB-8A65-4650-A5D2-CB0F7195794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7511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player.youku.com/embed/XMzMwMTYyODMyNA==?autoplay=true&amp;client_id=37ae6144009e277d" TargetMode="External"/><Relationship Id="rId4" Type="http://schemas.openxmlformats.org/officeDocument/2006/relationships/hyperlink" Target="https://cn.vuejs.org/v2/guide/index.html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105FF998-8FCE-4FC5-A66D-469EA156B3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532331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9025406-BCAB-4B61-B1C2-341014D5D8FE}"/>
              </a:ext>
            </a:extLst>
          </p:cNvPr>
          <p:cNvSpPr/>
          <p:nvPr/>
        </p:nvSpPr>
        <p:spPr>
          <a:xfrm>
            <a:off x="0" y="8894"/>
            <a:ext cx="12192000" cy="7449231"/>
          </a:xfrm>
          <a:prstGeom prst="rect">
            <a:avLst/>
          </a:prstGeom>
          <a:solidFill>
            <a:schemeClr val="tx1">
              <a:alpha val="5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F01996-353D-46B5-AD54-B06CC6A8CB56}"/>
              </a:ext>
            </a:extLst>
          </p:cNvPr>
          <p:cNvSpPr txBox="1"/>
          <p:nvPr/>
        </p:nvSpPr>
        <p:spPr>
          <a:xfrm>
            <a:off x="1431004" y="2546660"/>
            <a:ext cx="902602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Vue</a:t>
            </a:r>
            <a:r>
              <a:rPr lang="zh-CN" altLang="en-US" sz="6000" b="1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概述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7DCD584-5A41-4C64-958E-E2E6BAA82CAF}"/>
              </a:ext>
            </a:extLst>
          </p:cNvPr>
          <p:cNvSpPr txBox="1"/>
          <p:nvPr/>
        </p:nvSpPr>
        <p:spPr>
          <a:xfrm>
            <a:off x="7370618" y="5537353"/>
            <a:ext cx="42256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计算机及软件学院      黄媛媛</a:t>
            </a:r>
          </a:p>
        </p:txBody>
      </p:sp>
    </p:spTree>
    <p:extLst>
      <p:ext uri="{BB962C8B-B14F-4D97-AF65-F5344CB8AC3E}">
        <p14:creationId xmlns:p14="http://schemas.microsoft.com/office/powerpoint/2010/main" val="1385963461"/>
      </p:ext>
    </p:extLst>
  </p:cSld>
  <p:clrMapOvr>
    <a:masterClrMapping/>
  </p:clrMapOvr>
  <p:transition spd="slow"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MVVM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B0C18C3-0364-48F0-82DD-1B3E40D61637}"/>
              </a:ext>
            </a:extLst>
          </p:cNvPr>
          <p:cNvSpPr txBox="1"/>
          <p:nvPr/>
        </p:nvSpPr>
        <p:spPr>
          <a:xfrm>
            <a:off x="1005839" y="1541418"/>
            <a:ext cx="1014330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Node</a:t>
            </a:r>
            <a:r>
              <a:rPr lang="zh-CN" altLang="en-US" sz="2400" b="1" dirty="0"/>
              <a:t>（后端）中的 </a:t>
            </a:r>
            <a:r>
              <a:rPr lang="en-US" altLang="zh-CN" sz="2400" b="1" dirty="0"/>
              <a:t>MVC </a:t>
            </a:r>
            <a:r>
              <a:rPr lang="zh-CN" altLang="en-US" sz="2400" b="1" dirty="0"/>
              <a:t>与 前端中的 </a:t>
            </a:r>
            <a:r>
              <a:rPr lang="en-US" altLang="zh-CN" sz="2400" b="1" dirty="0"/>
              <a:t>MVVM </a:t>
            </a:r>
            <a:r>
              <a:rPr lang="zh-CN" altLang="en-US" sz="2400" b="1" dirty="0"/>
              <a:t>之间的区别</a:t>
            </a:r>
            <a:endParaRPr lang="zh-CN" altLang="en-US" sz="2400" dirty="0"/>
          </a:p>
          <a:p>
            <a:br>
              <a:rPr lang="zh-CN" altLang="en-US" sz="2400" dirty="0"/>
            </a:br>
            <a:r>
              <a:rPr lang="en-US" altLang="zh-CN" sz="2400" dirty="0"/>
              <a:t>1. MVC </a:t>
            </a:r>
            <a:r>
              <a:rPr lang="zh-CN" altLang="en-US" sz="2400" dirty="0"/>
              <a:t>是后端的分层开发概念；</a:t>
            </a:r>
          </a:p>
          <a:p>
            <a:r>
              <a:rPr lang="en-US" altLang="zh-CN" sz="2400" dirty="0"/>
              <a:t>2.</a:t>
            </a:r>
            <a:r>
              <a:rPr lang="zh-CN" altLang="en-US" sz="2400" dirty="0"/>
              <a:t> </a:t>
            </a:r>
            <a:r>
              <a:rPr lang="en-US" altLang="zh-CN" sz="2400" dirty="0"/>
              <a:t>MVVM</a:t>
            </a:r>
            <a:r>
              <a:rPr lang="zh-CN" altLang="en-US" sz="2400" dirty="0"/>
              <a:t>是前端视图层的概念，主要关注于 视图层分离，也就是说：</a:t>
            </a:r>
            <a:r>
              <a:rPr lang="en-US" altLang="zh-CN" sz="2400" dirty="0"/>
              <a:t>MVVM</a:t>
            </a:r>
            <a:r>
              <a:rPr lang="zh-CN" altLang="en-US" sz="2400" dirty="0"/>
              <a:t>把前端的视图层，分为了 三部分 </a:t>
            </a:r>
            <a:r>
              <a:rPr lang="en-US" altLang="zh-CN" sz="2400" dirty="0"/>
              <a:t>Model, View , VM </a:t>
            </a:r>
            <a:r>
              <a:rPr lang="en-US" altLang="zh-CN" sz="2400" dirty="0" err="1"/>
              <a:t>ViewModel</a:t>
            </a:r>
            <a:endParaRPr lang="en-US" altLang="zh-CN" sz="2400" dirty="0"/>
          </a:p>
          <a:p>
            <a:br>
              <a:rPr lang="en-US" altLang="zh-CN" sz="2400" dirty="0"/>
            </a:br>
            <a:r>
              <a:rPr lang="en-US" altLang="zh-CN" sz="2400" dirty="0"/>
              <a:t>3.</a:t>
            </a:r>
            <a:r>
              <a:rPr lang="zh-CN" altLang="en-US" sz="2400" dirty="0"/>
              <a:t> 为什么有了</a:t>
            </a:r>
            <a:r>
              <a:rPr lang="en-US" altLang="zh-CN" sz="2400" dirty="0"/>
              <a:t>MVC</a:t>
            </a:r>
            <a:r>
              <a:rPr lang="zh-CN" altLang="en-US" sz="2400" dirty="0"/>
              <a:t>还要有</a:t>
            </a:r>
            <a:r>
              <a:rPr lang="en-US" altLang="zh-CN" sz="2400" dirty="0"/>
              <a:t>MVVM</a:t>
            </a: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10546092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200" dirty="0"/>
              <a:t>框架和库的区别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830352E-47A0-40A1-8214-6EB79D4C41EC}"/>
              </a:ext>
            </a:extLst>
          </p:cNvPr>
          <p:cNvSpPr txBox="1"/>
          <p:nvPr/>
        </p:nvSpPr>
        <p:spPr>
          <a:xfrm>
            <a:off x="1195252" y="1364483"/>
            <a:ext cx="950975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1.</a:t>
            </a:r>
            <a:r>
              <a:rPr lang="zh-CN" altLang="en-US" sz="2400" dirty="0"/>
              <a:t>框架：是一套完整的解决方案；对项目的侵入性较大，项目如果需要更换框架，则需要重新架构整个项目。</a:t>
            </a:r>
          </a:p>
          <a:p>
            <a:br>
              <a:rPr lang="zh-CN" altLang="en-US" sz="2400" dirty="0"/>
            </a:br>
            <a:r>
              <a:rPr lang="en-US" altLang="zh-CN" sz="2400" dirty="0"/>
              <a:t>-</a:t>
            </a:r>
            <a:r>
              <a:rPr lang="zh-CN" altLang="en-US" sz="2400" dirty="0"/>
              <a:t> </a:t>
            </a:r>
            <a:r>
              <a:rPr lang="en-US" altLang="zh-CN" sz="2400" dirty="0"/>
              <a:t>node </a:t>
            </a:r>
            <a:r>
              <a:rPr lang="zh-CN" altLang="en-US" sz="2400" dirty="0"/>
              <a:t>中的 </a:t>
            </a:r>
            <a:r>
              <a:rPr lang="en-US" altLang="zh-CN" sz="2400" dirty="0"/>
              <a:t>express</a:t>
            </a:r>
            <a:r>
              <a:rPr lang="zh-CN" altLang="en-US" sz="2400" dirty="0"/>
              <a:t>；</a:t>
            </a:r>
          </a:p>
          <a:p>
            <a:br>
              <a:rPr lang="zh-CN" altLang="en-US" sz="2400" dirty="0"/>
            </a:br>
            <a:br>
              <a:rPr lang="zh-CN" altLang="en-US" sz="2400" dirty="0"/>
            </a:br>
            <a:br>
              <a:rPr lang="zh-CN" altLang="en-US" sz="2400" dirty="0"/>
            </a:br>
            <a:r>
              <a:rPr lang="en-US" altLang="zh-CN" sz="2400" dirty="0"/>
              <a:t>2.</a:t>
            </a:r>
            <a:r>
              <a:rPr lang="zh-CN" altLang="en-US" sz="2400" dirty="0"/>
              <a:t> 库（插件）：提供某一个小功能，对项目的侵入性较小，如果某个库无法完成某些需求，可以很容易切换到其它库实现需求。</a:t>
            </a:r>
          </a:p>
          <a:p>
            <a:r>
              <a:rPr lang="en-US" altLang="zh-CN" sz="2400" dirty="0"/>
              <a:t>-</a:t>
            </a:r>
            <a:r>
              <a:rPr lang="zh-CN" altLang="en-US" sz="2400" dirty="0"/>
              <a:t> </a:t>
            </a:r>
            <a:r>
              <a:rPr lang="en-US" altLang="zh-CN" sz="2400" dirty="0"/>
              <a:t>1.</a:t>
            </a:r>
            <a:r>
              <a:rPr lang="zh-CN" altLang="en-US" sz="2400" dirty="0"/>
              <a:t> 从</a:t>
            </a:r>
            <a:r>
              <a:rPr lang="en-US" altLang="zh-CN" sz="2400" dirty="0" err="1"/>
              <a:t>Jquery</a:t>
            </a:r>
            <a:r>
              <a:rPr lang="en-US" altLang="zh-CN" sz="2400" dirty="0"/>
              <a:t> </a:t>
            </a:r>
            <a:r>
              <a:rPr lang="zh-CN" altLang="en-US" sz="2400" dirty="0"/>
              <a:t>切换到 </a:t>
            </a:r>
            <a:r>
              <a:rPr lang="en-US" altLang="zh-CN" sz="2400" dirty="0" err="1"/>
              <a:t>Zepto</a:t>
            </a:r>
            <a:endParaRPr lang="en-US" altLang="zh-CN" sz="2400" dirty="0"/>
          </a:p>
          <a:p>
            <a:r>
              <a:rPr lang="en-US" altLang="zh-CN" sz="2400" dirty="0"/>
              <a:t>-</a:t>
            </a:r>
            <a:r>
              <a:rPr lang="zh-CN" altLang="en-US" sz="2400" dirty="0"/>
              <a:t> </a:t>
            </a:r>
            <a:r>
              <a:rPr lang="en-US" altLang="zh-CN" sz="2400" dirty="0"/>
              <a:t>2.</a:t>
            </a:r>
            <a:r>
              <a:rPr lang="zh-CN" altLang="en-US" sz="2400" dirty="0"/>
              <a:t> 从 </a:t>
            </a:r>
            <a:r>
              <a:rPr lang="en-US" altLang="zh-CN" sz="2400" dirty="0"/>
              <a:t>EJS </a:t>
            </a:r>
            <a:r>
              <a:rPr lang="zh-CN" altLang="en-US" sz="2400" dirty="0"/>
              <a:t>切换到 </a:t>
            </a:r>
            <a:r>
              <a:rPr lang="en-US" altLang="zh-CN" sz="2400" dirty="0"/>
              <a:t>art-template</a:t>
            </a:r>
          </a:p>
          <a:p>
            <a:endParaRPr lang="zh-CN" altLang="en-US" sz="3600" dirty="0"/>
          </a:p>
        </p:txBody>
      </p:sp>
    </p:spTree>
    <p:extLst>
      <p:ext uri="{BB962C8B-B14F-4D97-AF65-F5344CB8AC3E}">
        <p14:creationId xmlns:p14="http://schemas.microsoft.com/office/powerpoint/2010/main" val="1168073386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736000" y="2001793"/>
            <a:ext cx="720000" cy="720000"/>
            <a:chOff x="3679744" y="2989464"/>
            <a:chExt cx="720000" cy="720000"/>
          </a:xfrm>
        </p:grpSpPr>
        <p:sp>
          <p:nvSpPr>
            <p:cNvPr id="28" name="Rectangle 27"/>
            <p:cNvSpPr/>
            <p:nvPr/>
          </p:nvSpPr>
          <p:spPr>
            <a:xfrm>
              <a:off x="3679744" y="2989464"/>
              <a:ext cx="720000" cy="720000"/>
            </a:xfrm>
            <a:prstGeom prst="rect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878986" y="3130578"/>
              <a:ext cx="321517" cy="437772"/>
              <a:chOff x="2767013" y="609600"/>
              <a:chExt cx="561975" cy="765176"/>
            </a:xfrm>
            <a:solidFill>
              <a:schemeClr val="bg1"/>
            </a:solidFill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2767013" y="609600"/>
                <a:ext cx="561975" cy="609600"/>
              </a:xfrm>
              <a:custGeom>
                <a:avLst/>
                <a:gdLst>
                  <a:gd name="T0" fmla="*/ 100 w 147"/>
                  <a:gd name="T1" fmla="*/ 160 h 160"/>
                  <a:gd name="T2" fmla="*/ 143 w 147"/>
                  <a:gd name="T3" fmla="*/ 59 h 160"/>
                  <a:gd name="T4" fmla="*/ 73 w 147"/>
                  <a:gd name="T5" fmla="*/ 0 h 160"/>
                  <a:gd name="T6" fmla="*/ 3 w 147"/>
                  <a:gd name="T7" fmla="*/ 59 h 160"/>
                  <a:gd name="T8" fmla="*/ 46 w 147"/>
                  <a:gd name="T9" fmla="*/ 160 h 160"/>
                  <a:gd name="T10" fmla="*/ 100 w 147"/>
                  <a:gd name="T11" fmla="*/ 160 h 160"/>
                  <a:gd name="T12" fmla="*/ 19 w 147"/>
                  <a:gd name="T13" fmla="*/ 60 h 160"/>
                  <a:gd name="T14" fmla="*/ 73 w 147"/>
                  <a:gd name="T15" fmla="*/ 16 h 160"/>
                  <a:gd name="T16" fmla="*/ 127 w 147"/>
                  <a:gd name="T17" fmla="*/ 60 h 160"/>
                  <a:gd name="T18" fmla="*/ 110 w 147"/>
                  <a:gd name="T19" fmla="*/ 100 h 160"/>
                  <a:gd name="T20" fmla="*/ 86 w 147"/>
                  <a:gd name="T21" fmla="*/ 144 h 160"/>
                  <a:gd name="T22" fmla="*/ 79 w 147"/>
                  <a:gd name="T23" fmla="*/ 144 h 160"/>
                  <a:gd name="T24" fmla="*/ 79 w 147"/>
                  <a:gd name="T25" fmla="*/ 87 h 160"/>
                  <a:gd name="T26" fmla="*/ 88 w 147"/>
                  <a:gd name="T27" fmla="*/ 87 h 160"/>
                  <a:gd name="T28" fmla="*/ 100 w 147"/>
                  <a:gd name="T29" fmla="*/ 75 h 160"/>
                  <a:gd name="T30" fmla="*/ 88 w 147"/>
                  <a:gd name="T31" fmla="*/ 63 h 160"/>
                  <a:gd name="T32" fmla="*/ 76 w 147"/>
                  <a:gd name="T33" fmla="*/ 75 h 160"/>
                  <a:gd name="T34" fmla="*/ 76 w 147"/>
                  <a:gd name="T35" fmla="*/ 75 h 160"/>
                  <a:gd name="T36" fmla="*/ 71 w 147"/>
                  <a:gd name="T37" fmla="*/ 75 h 160"/>
                  <a:gd name="T38" fmla="*/ 71 w 147"/>
                  <a:gd name="T39" fmla="*/ 75 h 160"/>
                  <a:gd name="T40" fmla="*/ 59 w 147"/>
                  <a:gd name="T41" fmla="*/ 63 h 160"/>
                  <a:gd name="T42" fmla="*/ 47 w 147"/>
                  <a:gd name="T43" fmla="*/ 75 h 160"/>
                  <a:gd name="T44" fmla="*/ 59 w 147"/>
                  <a:gd name="T45" fmla="*/ 87 h 160"/>
                  <a:gd name="T46" fmla="*/ 67 w 147"/>
                  <a:gd name="T47" fmla="*/ 87 h 160"/>
                  <a:gd name="T48" fmla="*/ 67 w 147"/>
                  <a:gd name="T49" fmla="*/ 144 h 160"/>
                  <a:gd name="T50" fmla="*/ 60 w 147"/>
                  <a:gd name="T51" fmla="*/ 144 h 160"/>
                  <a:gd name="T52" fmla="*/ 37 w 147"/>
                  <a:gd name="T53" fmla="*/ 100 h 160"/>
                  <a:gd name="T54" fmla="*/ 19 w 147"/>
                  <a:gd name="T55" fmla="*/ 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7" h="160">
                    <a:moveTo>
                      <a:pt x="100" y="160"/>
                    </a:moveTo>
                    <a:cubicBezTo>
                      <a:pt x="100" y="116"/>
                      <a:pt x="147" y="102"/>
                      <a:pt x="143" y="59"/>
                    </a:cubicBezTo>
                    <a:cubicBezTo>
                      <a:pt x="141" y="31"/>
                      <a:pt x="122" y="0"/>
                      <a:pt x="73" y="0"/>
                    </a:cubicBezTo>
                    <a:cubicBezTo>
                      <a:pt x="24" y="0"/>
                      <a:pt x="5" y="31"/>
                      <a:pt x="3" y="59"/>
                    </a:cubicBezTo>
                    <a:cubicBezTo>
                      <a:pt x="0" y="102"/>
                      <a:pt x="46" y="116"/>
                      <a:pt x="46" y="160"/>
                    </a:cubicBezTo>
                    <a:lnTo>
                      <a:pt x="100" y="160"/>
                    </a:lnTo>
                    <a:close/>
                    <a:moveTo>
                      <a:pt x="19" y="60"/>
                    </a:moveTo>
                    <a:cubicBezTo>
                      <a:pt x="20" y="47"/>
                      <a:pt x="28" y="16"/>
                      <a:pt x="73" y="16"/>
                    </a:cubicBezTo>
                    <a:cubicBezTo>
                      <a:pt x="119" y="16"/>
                      <a:pt x="126" y="47"/>
                      <a:pt x="127" y="60"/>
                    </a:cubicBezTo>
                    <a:cubicBezTo>
                      <a:pt x="128" y="75"/>
                      <a:pt x="121" y="85"/>
                      <a:pt x="110" y="100"/>
                    </a:cubicBezTo>
                    <a:cubicBezTo>
                      <a:pt x="100" y="112"/>
                      <a:pt x="90" y="126"/>
                      <a:pt x="86" y="144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94" y="87"/>
                      <a:pt x="100" y="82"/>
                      <a:pt x="100" y="75"/>
                    </a:cubicBezTo>
                    <a:cubicBezTo>
                      <a:pt x="100" y="68"/>
                      <a:pt x="94" y="63"/>
                      <a:pt x="88" y="63"/>
                    </a:cubicBezTo>
                    <a:cubicBezTo>
                      <a:pt x="81" y="63"/>
                      <a:pt x="76" y="68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68"/>
                      <a:pt x="65" y="63"/>
                      <a:pt x="59" y="63"/>
                    </a:cubicBezTo>
                    <a:cubicBezTo>
                      <a:pt x="52" y="63"/>
                      <a:pt x="47" y="68"/>
                      <a:pt x="47" y="75"/>
                    </a:cubicBezTo>
                    <a:cubicBezTo>
                      <a:pt x="47" y="82"/>
                      <a:pt x="52" y="87"/>
                      <a:pt x="59" y="87"/>
                    </a:cubicBezTo>
                    <a:cubicBezTo>
                      <a:pt x="67" y="87"/>
                      <a:pt x="67" y="87"/>
                      <a:pt x="67" y="87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0" y="144"/>
                      <a:pt x="60" y="144"/>
                      <a:pt x="60" y="144"/>
                    </a:cubicBezTo>
                    <a:cubicBezTo>
                      <a:pt x="56" y="126"/>
                      <a:pt x="46" y="112"/>
                      <a:pt x="37" y="100"/>
                    </a:cubicBezTo>
                    <a:cubicBezTo>
                      <a:pt x="25" y="85"/>
                      <a:pt x="18" y="75"/>
                      <a:pt x="19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6"/>
              <p:cNvSpPr>
                <a:spLocks/>
              </p:cNvSpPr>
              <p:nvPr/>
            </p:nvSpPr>
            <p:spPr bwMode="auto">
              <a:xfrm>
                <a:off x="2938463" y="1265238"/>
                <a:ext cx="214313" cy="109538"/>
              </a:xfrm>
              <a:custGeom>
                <a:avLst/>
                <a:gdLst>
                  <a:gd name="T0" fmla="*/ 0 w 56"/>
                  <a:gd name="T1" fmla="*/ 21 h 29"/>
                  <a:gd name="T2" fmla="*/ 28 w 56"/>
                  <a:gd name="T3" fmla="*/ 29 h 29"/>
                  <a:gd name="T4" fmla="*/ 56 w 56"/>
                  <a:gd name="T5" fmla="*/ 21 h 29"/>
                  <a:gd name="T6" fmla="*/ 56 w 56"/>
                  <a:gd name="T7" fmla="*/ 0 h 29"/>
                  <a:gd name="T8" fmla="*/ 0 w 56"/>
                  <a:gd name="T9" fmla="*/ 0 h 29"/>
                  <a:gd name="T10" fmla="*/ 0 w 56"/>
                  <a:gd name="T11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29">
                    <a:moveTo>
                      <a:pt x="0" y="21"/>
                    </a:moveTo>
                    <a:cubicBezTo>
                      <a:pt x="8" y="26"/>
                      <a:pt x="17" y="29"/>
                      <a:pt x="28" y="29"/>
                    </a:cubicBezTo>
                    <a:cubicBezTo>
                      <a:pt x="39" y="29"/>
                      <a:pt x="48" y="26"/>
                      <a:pt x="56" y="21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5736000" y="4703551"/>
            <a:ext cx="720000" cy="89638"/>
            <a:chOff x="5342615" y="6257925"/>
            <a:chExt cx="1468948" cy="182880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5342615" y="6257925"/>
              <a:ext cx="182880" cy="182880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5664132" y="6257925"/>
              <a:ext cx="182880" cy="18288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985649" y="6257925"/>
              <a:ext cx="182880" cy="182880"/>
            </a:xfrm>
            <a:prstGeom prst="ellipse">
              <a:avLst/>
            </a:prstGeom>
            <a:solidFill>
              <a:srgbClr val="00BB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6307166" y="6257925"/>
              <a:ext cx="182880" cy="182880"/>
            </a:xfrm>
            <a:prstGeom prst="ellipse">
              <a:avLst/>
            </a:prstGeom>
            <a:solidFill>
              <a:srgbClr val="937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6628683" y="6257925"/>
              <a:ext cx="182880" cy="182880"/>
            </a:xfrm>
            <a:prstGeom prst="ellipse">
              <a:avLst/>
            </a:prstGeom>
            <a:solidFill>
              <a:srgbClr val="B2D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 Placeholder 32"/>
          <p:cNvSpPr txBox="1">
            <a:spLocks/>
          </p:cNvSpPr>
          <p:nvPr/>
        </p:nvSpPr>
        <p:spPr>
          <a:xfrm>
            <a:off x="3246935" y="3593632"/>
            <a:ext cx="5695406" cy="12124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4" name="Text Placeholder 33"/>
          <p:cNvSpPr txBox="1">
            <a:spLocks/>
          </p:cNvSpPr>
          <p:nvPr/>
        </p:nvSpPr>
        <p:spPr>
          <a:xfrm>
            <a:off x="3306717" y="3006531"/>
            <a:ext cx="5575841" cy="58710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alt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Vue</a:t>
            </a: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概述</a:t>
            </a:r>
            <a:endParaRPr lang="en-AU" altLang="zh-CN" sz="36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512146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Vue.js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C55D49B-2F6A-4404-8E31-23C6901D3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2422" y="2181680"/>
            <a:ext cx="8677338" cy="395766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980560C-B228-446B-9D3B-74BDCE34FBD1}"/>
              </a:ext>
            </a:extLst>
          </p:cNvPr>
          <p:cNvSpPr txBox="1"/>
          <p:nvPr/>
        </p:nvSpPr>
        <p:spPr>
          <a:xfrm>
            <a:off x="333375" y="1229077"/>
            <a:ext cx="82949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中文官网：</a:t>
            </a:r>
            <a:r>
              <a:rPr lang="en-US" altLang="zh-CN" sz="2400" dirty="0"/>
              <a:t>https://cn.vuejs.org/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563403364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736000" y="2001793"/>
            <a:ext cx="720000" cy="720000"/>
            <a:chOff x="3679744" y="2989464"/>
            <a:chExt cx="720000" cy="720000"/>
          </a:xfrm>
        </p:grpSpPr>
        <p:sp>
          <p:nvSpPr>
            <p:cNvPr id="28" name="Rectangle 27"/>
            <p:cNvSpPr/>
            <p:nvPr/>
          </p:nvSpPr>
          <p:spPr>
            <a:xfrm>
              <a:off x="3679744" y="2989464"/>
              <a:ext cx="720000" cy="720000"/>
            </a:xfrm>
            <a:prstGeom prst="rect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878986" y="3130578"/>
              <a:ext cx="321517" cy="437772"/>
              <a:chOff x="2767013" y="609600"/>
              <a:chExt cx="561975" cy="765176"/>
            </a:xfrm>
            <a:solidFill>
              <a:schemeClr val="bg1"/>
            </a:solidFill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2767013" y="609600"/>
                <a:ext cx="561975" cy="609600"/>
              </a:xfrm>
              <a:custGeom>
                <a:avLst/>
                <a:gdLst>
                  <a:gd name="T0" fmla="*/ 100 w 147"/>
                  <a:gd name="T1" fmla="*/ 160 h 160"/>
                  <a:gd name="T2" fmla="*/ 143 w 147"/>
                  <a:gd name="T3" fmla="*/ 59 h 160"/>
                  <a:gd name="T4" fmla="*/ 73 w 147"/>
                  <a:gd name="T5" fmla="*/ 0 h 160"/>
                  <a:gd name="T6" fmla="*/ 3 w 147"/>
                  <a:gd name="T7" fmla="*/ 59 h 160"/>
                  <a:gd name="T8" fmla="*/ 46 w 147"/>
                  <a:gd name="T9" fmla="*/ 160 h 160"/>
                  <a:gd name="T10" fmla="*/ 100 w 147"/>
                  <a:gd name="T11" fmla="*/ 160 h 160"/>
                  <a:gd name="T12" fmla="*/ 19 w 147"/>
                  <a:gd name="T13" fmla="*/ 60 h 160"/>
                  <a:gd name="T14" fmla="*/ 73 w 147"/>
                  <a:gd name="T15" fmla="*/ 16 h 160"/>
                  <a:gd name="T16" fmla="*/ 127 w 147"/>
                  <a:gd name="T17" fmla="*/ 60 h 160"/>
                  <a:gd name="T18" fmla="*/ 110 w 147"/>
                  <a:gd name="T19" fmla="*/ 100 h 160"/>
                  <a:gd name="T20" fmla="*/ 86 w 147"/>
                  <a:gd name="T21" fmla="*/ 144 h 160"/>
                  <a:gd name="T22" fmla="*/ 79 w 147"/>
                  <a:gd name="T23" fmla="*/ 144 h 160"/>
                  <a:gd name="T24" fmla="*/ 79 w 147"/>
                  <a:gd name="T25" fmla="*/ 87 h 160"/>
                  <a:gd name="T26" fmla="*/ 88 w 147"/>
                  <a:gd name="T27" fmla="*/ 87 h 160"/>
                  <a:gd name="T28" fmla="*/ 100 w 147"/>
                  <a:gd name="T29" fmla="*/ 75 h 160"/>
                  <a:gd name="T30" fmla="*/ 88 w 147"/>
                  <a:gd name="T31" fmla="*/ 63 h 160"/>
                  <a:gd name="T32" fmla="*/ 76 w 147"/>
                  <a:gd name="T33" fmla="*/ 75 h 160"/>
                  <a:gd name="T34" fmla="*/ 76 w 147"/>
                  <a:gd name="T35" fmla="*/ 75 h 160"/>
                  <a:gd name="T36" fmla="*/ 71 w 147"/>
                  <a:gd name="T37" fmla="*/ 75 h 160"/>
                  <a:gd name="T38" fmla="*/ 71 w 147"/>
                  <a:gd name="T39" fmla="*/ 75 h 160"/>
                  <a:gd name="T40" fmla="*/ 59 w 147"/>
                  <a:gd name="T41" fmla="*/ 63 h 160"/>
                  <a:gd name="T42" fmla="*/ 47 w 147"/>
                  <a:gd name="T43" fmla="*/ 75 h 160"/>
                  <a:gd name="T44" fmla="*/ 59 w 147"/>
                  <a:gd name="T45" fmla="*/ 87 h 160"/>
                  <a:gd name="T46" fmla="*/ 67 w 147"/>
                  <a:gd name="T47" fmla="*/ 87 h 160"/>
                  <a:gd name="T48" fmla="*/ 67 w 147"/>
                  <a:gd name="T49" fmla="*/ 144 h 160"/>
                  <a:gd name="T50" fmla="*/ 60 w 147"/>
                  <a:gd name="T51" fmla="*/ 144 h 160"/>
                  <a:gd name="T52" fmla="*/ 37 w 147"/>
                  <a:gd name="T53" fmla="*/ 100 h 160"/>
                  <a:gd name="T54" fmla="*/ 19 w 147"/>
                  <a:gd name="T55" fmla="*/ 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7" h="160">
                    <a:moveTo>
                      <a:pt x="100" y="160"/>
                    </a:moveTo>
                    <a:cubicBezTo>
                      <a:pt x="100" y="116"/>
                      <a:pt x="147" y="102"/>
                      <a:pt x="143" y="59"/>
                    </a:cubicBezTo>
                    <a:cubicBezTo>
                      <a:pt x="141" y="31"/>
                      <a:pt x="122" y="0"/>
                      <a:pt x="73" y="0"/>
                    </a:cubicBezTo>
                    <a:cubicBezTo>
                      <a:pt x="24" y="0"/>
                      <a:pt x="5" y="31"/>
                      <a:pt x="3" y="59"/>
                    </a:cubicBezTo>
                    <a:cubicBezTo>
                      <a:pt x="0" y="102"/>
                      <a:pt x="46" y="116"/>
                      <a:pt x="46" y="160"/>
                    </a:cubicBezTo>
                    <a:lnTo>
                      <a:pt x="100" y="160"/>
                    </a:lnTo>
                    <a:close/>
                    <a:moveTo>
                      <a:pt x="19" y="60"/>
                    </a:moveTo>
                    <a:cubicBezTo>
                      <a:pt x="20" y="47"/>
                      <a:pt x="28" y="16"/>
                      <a:pt x="73" y="16"/>
                    </a:cubicBezTo>
                    <a:cubicBezTo>
                      <a:pt x="119" y="16"/>
                      <a:pt x="126" y="47"/>
                      <a:pt x="127" y="60"/>
                    </a:cubicBezTo>
                    <a:cubicBezTo>
                      <a:pt x="128" y="75"/>
                      <a:pt x="121" y="85"/>
                      <a:pt x="110" y="100"/>
                    </a:cubicBezTo>
                    <a:cubicBezTo>
                      <a:pt x="100" y="112"/>
                      <a:pt x="90" y="126"/>
                      <a:pt x="86" y="144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94" y="87"/>
                      <a:pt x="100" y="82"/>
                      <a:pt x="100" y="75"/>
                    </a:cubicBezTo>
                    <a:cubicBezTo>
                      <a:pt x="100" y="68"/>
                      <a:pt x="94" y="63"/>
                      <a:pt x="88" y="63"/>
                    </a:cubicBezTo>
                    <a:cubicBezTo>
                      <a:pt x="81" y="63"/>
                      <a:pt x="76" y="68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68"/>
                      <a:pt x="65" y="63"/>
                      <a:pt x="59" y="63"/>
                    </a:cubicBezTo>
                    <a:cubicBezTo>
                      <a:pt x="52" y="63"/>
                      <a:pt x="47" y="68"/>
                      <a:pt x="47" y="75"/>
                    </a:cubicBezTo>
                    <a:cubicBezTo>
                      <a:pt x="47" y="82"/>
                      <a:pt x="52" y="87"/>
                      <a:pt x="59" y="87"/>
                    </a:cubicBezTo>
                    <a:cubicBezTo>
                      <a:pt x="67" y="87"/>
                      <a:pt x="67" y="87"/>
                      <a:pt x="67" y="87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0" y="144"/>
                      <a:pt x="60" y="144"/>
                      <a:pt x="60" y="144"/>
                    </a:cubicBezTo>
                    <a:cubicBezTo>
                      <a:pt x="56" y="126"/>
                      <a:pt x="46" y="112"/>
                      <a:pt x="37" y="100"/>
                    </a:cubicBezTo>
                    <a:cubicBezTo>
                      <a:pt x="25" y="85"/>
                      <a:pt x="18" y="75"/>
                      <a:pt x="19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6"/>
              <p:cNvSpPr>
                <a:spLocks/>
              </p:cNvSpPr>
              <p:nvPr/>
            </p:nvSpPr>
            <p:spPr bwMode="auto">
              <a:xfrm>
                <a:off x="2938463" y="1265238"/>
                <a:ext cx="214313" cy="109538"/>
              </a:xfrm>
              <a:custGeom>
                <a:avLst/>
                <a:gdLst>
                  <a:gd name="T0" fmla="*/ 0 w 56"/>
                  <a:gd name="T1" fmla="*/ 21 h 29"/>
                  <a:gd name="T2" fmla="*/ 28 w 56"/>
                  <a:gd name="T3" fmla="*/ 29 h 29"/>
                  <a:gd name="T4" fmla="*/ 56 w 56"/>
                  <a:gd name="T5" fmla="*/ 21 h 29"/>
                  <a:gd name="T6" fmla="*/ 56 w 56"/>
                  <a:gd name="T7" fmla="*/ 0 h 29"/>
                  <a:gd name="T8" fmla="*/ 0 w 56"/>
                  <a:gd name="T9" fmla="*/ 0 h 29"/>
                  <a:gd name="T10" fmla="*/ 0 w 56"/>
                  <a:gd name="T11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29">
                    <a:moveTo>
                      <a:pt x="0" y="21"/>
                    </a:moveTo>
                    <a:cubicBezTo>
                      <a:pt x="8" y="26"/>
                      <a:pt x="17" y="29"/>
                      <a:pt x="28" y="29"/>
                    </a:cubicBezTo>
                    <a:cubicBezTo>
                      <a:pt x="39" y="29"/>
                      <a:pt x="48" y="26"/>
                      <a:pt x="56" y="21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5736000" y="4703551"/>
            <a:ext cx="720000" cy="89638"/>
            <a:chOff x="5342615" y="6257925"/>
            <a:chExt cx="1468948" cy="182880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5342615" y="6257925"/>
              <a:ext cx="182880" cy="182880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5664132" y="6257925"/>
              <a:ext cx="182880" cy="18288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985649" y="6257925"/>
              <a:ext cx="182880" cy="182880"/>
            </a:xfrm>
            <a:prstGeom prst="ellipse">
              <a:avLst/>
            </a:prstGeom>
            <a:solidFill>
              <a:srgbClr val="00BB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6307166" y="6257925"/>
              <a:ext cx="182880" cy="182880"/>
            </a:xfrm>
            <a:prstGeom prst="ellipse">
              <a:avLst/>
            </a:prstGeom>
            <a:solidFill>
              <a:srgbClr val="937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6628683" y="6257925"/>
              <a:ext cx="182880" cy="182880"/>
            </a:xfrm>
            <a:prstGeom prst="ellipse">
              <a:avLst/>
            </a:prstGeom>
            <a:solidFill>
              <a:srgbClr val="B2D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 Placeholder 32"/>
          <p:cNvSpPr txBox="1">
            <a:spLocks/>
          </p:cNvSpPr>
          <p:nvPr/>
        </p:nvSpPr>
        <p:spPr>
          <a:xfrm>
            <a:off x="3246935" y="3593632"/>
            <a:ext cx="5695406" cy="12124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4" name="Text Placeholder 33"/>
          <p:cNvSpPr txBox="1">
            <a:spLocks/>
          </p:cNvSpPr>
          <p:nvPr/>
        </p:nvSpPr>
        <p:spPr>
          <a:xfrm>
            <a:off x="3306717" y="3006531"/>
            <a:ext cx="5575841" cy="58710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alt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Vue</a:t>
            </a: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之初体验</a:t>
            </a:r>
            <a:r>
              <a:rPr lang="en-US" alt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-hello world</a:t>
            </a:r>
            <a:endParaRPr lang="en-AU" altLang="zh-CN" sz="36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533972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sz="3200" dirty="0" err="1"/>
              <a:t>helloworld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9689D3A-DE1E-4946-A578-604F2E77A5BA}"/>
              </a:ext>
            </a:extLst>
          </p:cNvPr>
          <p:cNvSpPr txBox="1"/>
          <p:nvPr/>
        </p:nvSpPr>
        <p:spPr>
          <a:xfrm>
            <a:off x="1127892" y="1436089"/>
            <a:ext cx="85451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实验要求：</a:t>
            </a:r>
            <a:endParaRPr lang="en-US" altLang="zh-CN" sz="2800" dirty="0"/>
          </a:p>
          <a:p>
            <a:r>
              <a:rPr lang="zh-CN" altLang="en-US" sz="2800" dirty="0"/>
              <a:t>实现一个</a:t>
            </a:r>
            <a:r>
              <a:rPr lang="en-US" altLang="zh-CN" sz="2800" dirty="0"/>
              <a:t>html</a:t>
            </a:r>
            <a:r>
              <a:rPr lang="zh-CN" altLang="en-US" sz="2800" dirty="0"/>
              <a:t>页面，使用</a:t>
            </a:r>
            <a:r>
              <a:rPr lang="en-US" altLang="zh-CN" sz="2800" dirty="0" err="1"/>
              <a:t>vue</a:t>
            </a:r>
            <a:r>
              <a:rPr lang="zh-CN" altLang="en-US" sz="2800" dirty="0"/>
              <a:t>的插值表达式，显示</a:t>
            </a:r>
            <a:r>
              <a:rPr lang="en-US" altLang="zh-CN" sz="2800" dirty="0"/>
              <a:t>”hello world”</a:t>
            </a:r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62197455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US" sz="3200" dirty="0" err="1"/>
              <a:t>helloworld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10F62A-F5F0-4064-A2AB-98D95160C55E}"/>
              </a:ext>
            </a:extLst>
          </p:cNvPr>
          <p:cNvSpPr txBox="1"/>
          <p:nvPr/>
        </p:nvSpPr>
        <p:spPr>
          <a:xfrm>
            <a:off x="718458" y="1309245"/>
            <a:ext cx="599585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代码：</a:t>
            </a:r>
            <a:endParaRPr lang="en-US" altLang="zh-CN" sz="2400" dirty="0"/>
          </a:p>
          <a:p>
            <a:r>
              <a:rPr lang="en-US" altLang="zh-CN" sz="2400" dirty="0"/>
              <a:t>&lt;body&gt;</a:t>
            </a:r>
          </a:p>
          <a:p>
            <a:pPr lvl="1"/>
            <a:r>
              <a:rPr lang="en-US" altLang="zh-CN" sz="2400" dirty="0"/>
              <a:t>&lt;script </a:t>
            </a:r>
            <a:r>
              <a:rPr lang="en-US" altLang="zh-CN" sz="2400" dirty="0" err="1"/>
              <a:t>src</a:t>
            </a:r>
            <a:r>
              <a:rPr lang="en-US" altLang="zh-CN" sz="2400" dirty="0"/>
              <a:t>="</a:t>
            </a:r>
            <a:r>
              <a:rPr lang="en-US" altLang="zh-CN" sz="2400" dirty="0" err="1">
                <a:solidFill>
                  <a:srgbClr val="0070C0"/>
                </a:solidFill>
              </a:rPr>
              <a:t>js</a:t>
            </a:r>
            <a:r>
              <a:rPr lang="en-US" altLang="zh-CN" sz="2400" dirty="0">
                <a:solidFill>
                  <a:srgbClr val="0070C0"/>
                </a:solidFill>
              </a:rPr>
              <a:t>/vue.min.js</a:t>
            </a:r>
            <a:r>
              <a:rPr lang="en-US" altLang="zh-CN" sz="2400" dirty="0"/>
              <a:t>"&gt;&lt;/script&gt;</a:t>
            </a:r>
          </a:p>
          <a:p>
            <a:pPr lvl="1"/>
            <a:r>
              <a:rPr lang="en-US" altLang="zh-CN" sz="2400" dirty="0"/>
              <a:t>&lt;div </a:t>
            </a:r>
            <a:r>
              <a:rPr lang="en-US" altLang="zh-CN" sz="2400" dirty="0">
                <a:solidFill>
                  <a:srgbClr val="0070C0"/>
                </a:solidFill>
              </a:rPr>
              <a:t>id = "</a:t>
            </a:r>
            <a:r>
              <a:rPr lang="en-US" altLang="zh-CN" sz="2400" dirty="0" err="1">
                <a:solidFill>
                  <a:srgbClr val="0070C0"/>
                </a:solidFill>
              </a:rPr>
              <a:t>dispdiv</a:t>
            </a:r>
            <a:r>
              <a:rPr lang="en-US" altLang="zh-CN" sz="2400" dirty="0">
                <a:solidFill>
                  <a:srgbClr val="0070C0"/>
                </a:solidFill>
              </a:rPr>
              <a:t>"</a:t>
            </a:r>
            <a:r>
              <a:rPr lang="en-US" altLang="zh-CN" sz="2400" dirty="0"/>
              <a:t>&gt;</a:t>
            </a:r>
            <a:r>
              <a:rPr lang="en-US" altLang="zh-CN" sz="2400" dirty="0">
                <a:solidFill>
                  <a:srgbClr val="0070C0"/>
                </a:solidFill>
              </a:rPr>
              <a:t>{{</a:t>
            </a:r>
            <a:r>
              <a:rPr lang="en-US" altLang="zh-CN" sz="2400" dirty="0" err="1">
                <a:solidFill>
                  <a:srgbClr val="0070C0"/>
                </a:solidFill>
              </a:rPr>
              <a:t>dispinfo</a:t>
            </a:r>
            <a:r>
              <a:rPr lang="en-US" altLang="zh-CN" sz="2400" dirty="0">
                <a:solidFill>
                  <a:srgbClr val="0070C0"/>
                </a:solidFill>
              </a:rPr>
              <a:t>}}</a:t>
            </a:r>
            <a:r>
              <a:rPr lang="en-US" altLang="zh-CN" sz="2400" dirty="0"/>
              <a:t>&lt;/div&gt;</a:t>
            </a:r>
          </a:p>
          <a:p>
            <a:pPr lvl="1"/>
            <a:r>
              <a:rPr lang="en-US" altLang="zh-CN" sz="2400" dirty="0"/>
              <a:t>&lt;script&gt;</a:t>
            </a:r>
          </a:p>
          <a:p>
            <a:pPr lvl="2"/>
            <a:r>
              <a:rPr lang="en-US" altLang="zh-CN" sz="2400" dirty="0">
                <a:solidFill>
                  <a:srgbClr val="0070C0"/>
                </a:solidFill>
              </a:rPr>
              <a:t>var </a:t>
            </a:r>
            <a:r>
              <a:rPr lang="en-US" altLang="zh-CN" sz="2400" dirty="0" err="1">
                <a:solidFill>
                  <a:srgbClr val="0070C0"/>
                </a:solidFill>
              </a:rPr>
              <a:t>vm</a:t>
            </a:r>
            <a:r>
              <a:rPr lang="en-US" altLang="zh-CN" sz="2400" dirty="0">
                <a:solidFill>
                  <a:srgbClr val="0070C0"/>
                </a:solidFill>
              </a:rPr>
              <a:t> = new Vue({</a:t>
            </a:r>
          </a:p>
          <a:p>
            <a:pPr lvl="3"/>
            <a:r>
              <a:rPr lang="en-US" altLang="zh-CN" sz="2400" dirty="0">
                <a:solidFill>
                  <a:srgbClr val="0070C0"/>
                </a:solidFill>
              </a:rPr>
              <a:t>el:'#</a:t>
            </a:r>
            <a:r>
              <a:rPr lang="en-US" altLang="zh-CN" sz="2400" dirty="0" err="1">
                <a:solidFill>
                  <a:srgbClr val="0070C0"/>
                </a:solidFill>
              </a:rPr>
              <a:t>dispdiv</a:t>
            </a:r>
            <a:r>
              <a:rPr lang="en-US" altLang="zh-CN" sz="2400" dirty="0">
                <a:solidFill>
                  <a:srgbClr val="0070C0"/>
                </a:solidFill>
              </a:rPr>
              <a:t>',</a:t>
            </a:r>
          </a:p>
          <a:p>
            <a:pPr lvl="3"/>
            <a:r>
              <a:rPr lang="en-US" altLang="zh-CN" sz="2400" dirty="0">
                <a:solidFill>
                  <a:srgbClr val="0070C0"/>
                </a:solidFill>
              </a:rPr>
              <a:t>data:{</a:t>
            </a:r>
          </a:p>
          <a:p>
            <a:pPr lvl="3"/>
            <a:r>
              <a:rPr lang="en-US" altLang="zh-CN" sz="2400" dirty="0">
                <a:solidFill>
                  <a:srgbClr val="0070C0"/>
                </a:solidFill>
              </a:rPr>
              <a:t>	</a:t>
            </a:r>
            <a:r>
              <a:rPr lang="en-US" altLang="zh-CN" sz="2400" dirty="0" err="1">
                <a:solidFill>
                  <a:srgbClr val="0070C0"/>
                </a:solidFill>
              </a:rPr>
              <a:t>dispinfo</a:t>
            </a:r>
            <a:r>
              <a:rPr lang="en-US" altLang="zh-CN" sz="2400" dirty="0">
                <a:solidFill>
                  <a:srgbClr val="0070C0"/>
                </a:solidFill>
              </a:rPr>
              <a:t>:'hello world'</a:t>
            </a:r>
          </a:p>
          <a:p>
            <a:pPr lvl="3"/>
            <a:r>
              <a:rPr lang="en-US" altLang="zh-CN" sz="2400" dirty="0">
                <a:solidFill>
                  <a:srgbClr val="0070C0"/>
                </a:solidFill>
              </a:rPr>
              <a:t>}</a:t>
            </a:r>
          </a:p>
          <a:p>
            <a:pPr lvl="2"/>
            <a:r>
              <a:rPr lang="en-US" altLang="zh-CN" sz="2400" dirty="0">
                <a:solidFill>
                  <a:srgbClr val="0070C0"/>
                </a:solidFill>
              </a:rPr>
              <a:t>});</a:t>
            </a:r>
          </a:p>
          <a:p>
            <a:pPr lvl="1"/>
            <a:r>
              <a:rPr lang="en-US" altLang="zh-CN" sz="2400" dirty="0"/>
              <a:t>&lt;/script&gt;</a:t>
            </a:r>
          </a:p>
          <a:p>
            <a:r>
              <a:rPr lang="en-US" altLang="zh-CN" sz="2400" dirty="0"/>
              <a:t>&lt;/body&gt;</a:t>
            </a:r>
          </a:p>
          <a:p>
            <a:endParaRPr lang="zh-CN" altLang="en-US" sz="24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19CD0EF-B0A7-412F-AD0C-20510485B1B5}"/>
              </a:ext>
            </a:extLst>
          </p:cNvPr>
          <p:cNvSpPr txBox="1"/>
          <p:nvPr/>
        </p:nvSpPr>
        <p:spPr>
          <a:xfrm>
            <a:off x="7371806" y="1309245"/>
            <a:ext cx="48201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步骤：</a:t>
            </a:r>
            <a:endParaRPr lang="en-US" altLang="zh-CN" sz="2400" dirty="0"/>
          </a:p>
          <a:p>
            <a:r>
              <a:rPr lang="en-US" altLang="zh-CN" sz="2400" dirty="0"/>
              <a:t>1</a:t>
            </a:r>
            <a:r>
              <a:rPr lang="zh-CN" altLang="en-US" sz="2400" dirty="0"/>
              <a:t>、引入</a:t>
            </a:r>
            <a:r>
              <a:rPr lang="en-US" altLang="zh-CN" sz="2400" dirty="0"/>
              <a:t>Vue</a:t>
            </a:r>
            <a:r>
              <a:rPr lang="zh-CN" altLang="en-US" sz="2400" dirty="0"/>
              <a:t>（在本门课资料中下载）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8C13273-8678-48C4-BCAB-83D1241A5D09}"/>
              </a:ext>
            </a:extLst>
          </p:cNvPr>
          <p:cNvSpPr txBox="1"/>
          <p:nvPr/>
        </p:nvSpPr>
        <p:spPr>
          <a:xfrm>
            <a:off x="7371806" y="2389968"/>
            <a:ext cx="48201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</a:t>
            </a:r>
            <a:r>
              <a:rPr lang="zh-CN" altLang="en-US" sz="2400" dirty="0"/>
              <a:t>、给</a:t>
            </a:r>
            <a:r>
              <a:rPr lang="en-US" altLang="zh-CN" sz="2400" dirty="0" err="1"/>
              <a:t>vue</a:t>
            </a:r>
            <a:r>
              <a:rPr lang="zh-CN" altLang="en-US" sz="2400" dirty="0"/>
              <a:t>一个渲染的空间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D726C03-346F-4BD8-9561-6AC2F765BFAA}"/>
              </a:ext>
            </a:extLst>
          </p:cNvPr>
          <p:cNvSpPr txBox="1"/>
          <p:nvPr/>
        </p:nvSpPr>
        <p:spPr>
          <a:xfrm>
            <a:off x="7371806" y="3111358"/>
            <a:ext cx="482019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3</a:t>
            </a:r>
            <a:r>
              <a:rPr lang="zh-CN" altLang="en-US" sz="2400" dirty="0"/>
              <a:t>、创建</a:t>
            </a:r>
            <a:r>
              <a:rPr lang="en-US" altLang="zh-CN" sz="2400" dirty="0" err="1"/>
              <a:t>vue</a:t>
            </a:r>
            <a:r>
              <a:rPr lang="zh-CN" altLang="en-US" sz="2400" dirty="0"/>
              <a:t>实例</a:t>
            </a:r>
            <a:endParaRPr lang="en-US" altLang="zh-CN" sz="2400" dirty="0"/>
          </a:p>
          <a:p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</a:t>
            </a:r>
            <a:r>
              <a:rPr lang="en-US" altLang="zh-CN" sz="2400" dirty="0" err="1"/>
              <a:t>el:vue</a:t>
            </a:r>
            <a:r>
              <a:rPr lang="zh-CN" altLang="en-US" sz="2400" dirty="0"/>
              <a:t>实例作用的范围（值类似于</a:t>
            </a:r>
            <a:r>
              <a:rPr lang="en-US" altLang="zh-CN" sz="2400" dirty="0" err="1"/>
              <a:t>css</a:t>
            </a:r>
            <a:r>
              <a:rPr lang="zh-CN" altLang="en-US" sz="2400" dirty="0"/>
              <a:t>选择器，通常使用</a:t>
            </a:r>
            <a:r>
              <a:rPr lang="en-US" altLang="zh-CN" sz="2400" dirty="0"/>
              <a:t>id</a:t>
            </a:r>
            <a:r>
              <a:rPr lang="zh-CN" altLang="en-US" sz="2400" dirty="0"/>
              <a:t>）</a:t>
            </a:r>
            <a:endParaRPr lang="en-US" altLang="zh-CN" sz="2400" dirty="0"/>
          </a:p>
          <a:p>
            <a:r>
              <a:rPr lang="en-US" altLang="zh-CN" sz="2400" dirty="0"/>
              <a:t>   (2)  </a:t>
            </a:r>
            <a:r>
              <a:rPr lang="en-US" altLang="zh-CN" sz="2400" dirty="0" err="1"/>
              <a:t>data:vue</a:t>
            </a:r>
            <a:r>
              <a:rPr lang="zh-CN" altLang="en-US" sz="2400" dirty="0"/>
              <a:t>实例中拥有的数据，这些数据可以与界面元素绑定。</a:t>
            </a:r>
          </a:p>
        </p:txBody>
      </p:sp>
    </p:spTree>
    <p:extLst>
      <p:ext uri="{BB962C8B-B14F-4D97-AF65-F5344CB8AC3E}">
        <p14:creationId xmlns:p14="http://schemas.microsoft.com/office/powerpoint/2010/main" val="787098115"/>
      </p:ext>
    </p:extLst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71123"/>
            <a:ext cx="10905239" cy="444500"/>
          </a:xfrm>
        </p:spPr>
        <p:txBody>
          <a:bodyPr>
            <a:noAutofit/>
          </a:bodyPr>
          <a:lstStyle/>
          <a:p>
            <a:r>
              <a:rPr lang="en-US" sz="3200" dirty="0" err="1"/>
              <a:t>Helloworld</a:t>
            </a:r>
            <a:r>
              <a:rPr lang="en-US" altLang="zh-CN" sz="3200" dirty="0"/>
              <a:t>-</a:t>
            </a:r>
            <a:r>
              <a:rPr lang="zh-CN" altLang="en-US" sz="3200" dirty="0"/>
              <a:t>知识点剖析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03B683F-8CD4-4711-9DB2-09A4E861B3F2}"/>
              </a:ext>
            </a:extLst>
          </p:cNvPr>
          <p:cNvSpPr txBox="1"/>
          <p:nvPr/>
        </p:nvSpPr>
        <p:spPr>
          <a:xfrm>
            <a:off x="920931" y="1397726"/>
            <a:ext cx="1055063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</a:t>
            </a:r>
            <a:r>
              <a:rPr lang="zh-CN" altLang="en-US" sz="2400" dirty="0"/>
              <a:t>、插值语法：</a:t>
            </a:r>
            <a:r>
              <a:rPr lang="en-US" altLang="zh-CN" sz="2400" dirty="0"/>
              <a:t>{{ }}</a:t>
            </a:r>
          </a:p>
          <a:p>
            <a:r>
              <a:rPr lang="en-US" altLang="zh-CN" sz="2400" dirty="0" err="1"/>
              <a:t>vue</a:t>
            </a:r>
            <a:r>
              <a:rPr lang="zh-CN" altLang="en-US" sz="2400" dirty="0"/>
              <a:t>里最常见的数据绑定是使用“</a:t>
            </a:r>
            <a:r>
              <a:rPr lang="en-US" altLang="zh-CN" sz="2400" dirty="0"/>
              <a:t>Mustache”</a:t>
            </a:r>
            <a:r>
              <a:rPr lang="zh-CN" altLang="en-US" sz="2400" dirty="0"/>
              <a:t>语法 </a:t>
            </a:r>
            <a:r>
              <a:rPr lang="en-US" altLang="zh-CN" sz="2400" dirty="0"/>
              <a:t>(</a:t>
            </a:r>
            <a:r>
              <a:rPr lang="zh-CN" altLang="en-US" sz="2400" dirty="0"/>
              <a:t>双大括号</a:t>
            </a:r>
            <a:r>
              <a:rPr lang="en-US" altLang="zh-CN" sz="2400" dirty="0"/>
              <a:t>) </a:t>
            </a:r>
            <a:r>
              <a:rPr lang="zh-CN" altLang="en-US" sz="2400" dirty="0"/>
              <a:t>的文本插值，</a:t>
            </a:r>
            <a:r>
              <a:rPr lang="zh-CN" altLang="zh-CN" sz="2400" dirty="0"/>
              <a:t>Mustache 标签将会被替代为对应数据对象上属性的值。无论何时，绑定的数据对象上属性发生了改变，插值处的内容都会更新。 </a:t>
            </a:r>
          </a:p>
          <a:p>
            <a:endParaRPr lang="en-US" altLang="zh-CN" sz="2400" dirty="0"/>
          </a:p>
          <a:p>
            <a:r>
              <a:rPr lang="en-US" altLang="zh-CN" sz="2400" dirty="0"/>
              <a:t>2</a:t>
            </a:r>
            <a:r>
              <a:rPr lang="zh-CN" altLang="en-US" sz="2400" dirty="0"/>
              <a:t>、</a:t>
            </a:r>
            <a:r>
              <a:rPr lang="en-US" altLang="zh-CN" sz="2400" dirty="0"/>
              <a:t>Vue</a:t>
            </a:r>
            <a:r>
              <a:rPr lang="zh-CN" altLang="en-US" sz="2400" dirty="0"/>
              <a:t>实例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3</a:t>
            </a:r>
            <a:r>
              <a:rPr lang="zh-CN" altLang="en-US" sz="2400" dirty="0"/>
              <a:t>、</a:t>
            </a:r>
            <a:r>
              <a:rPr lang="en-US" altLang="zh-CN" sz="2400" dirty="0"/>
              <a:t>Vue</a:t>
            </a:r>
            <a:r>
              <a:rPr lang="zh-CN" altLang="en-US" sz="2400" dirty="0"/>
              <a:t>代码和</a:t>
            </a:r>
            <a:r>
              <a:rPr lang="en-US" altLang="zh-CN" sz="2400" dirty="0"/>
              <a:t>MVVM</a:t>
            </a:r>
            <a:r>
              <a:rPr lang="zh-CN" altLang="en-US" sz="2400" dirty="0"/>
              <a:t>之间的关系</a:t>
            </a:r>
            <a:endParaRPr lang="en-US" altLang="zh-CN" sz="2400" dirty="0"/>
          </a:p>
          <a:p>
            <a:r>
              <a:rPr lang="en-US" altLang="zh-CN" sz="2400" dirty="0" err="1"/>
              <a:t>v-view:html</a:t>
            </a:r>
            <a:r>
              <a:rPr lang="zh-CN" altLang="en-US" sz="2400" dirty="0"/>
              <a:t>中的页面结构部分</a:t>
            </a:r>
            <a:endParaRPr lang="en-US" altLang="zh-CN" sz="2400" dirty="0"/>
          </a:p>
          <a:p>
            <a:r>
              <a:rPr lang="en-US" altLang="zh-CN" sz="2400" dirty="0" err="1"/>
              <a:t>vm</a:t>
            </a:r>
            <a:r>
              <a:rPr lang="en-US" altLang="zh-CN" sz="2400" dirty="0"/>
              <a:t>:</a:t>
            </a:r>
            <a:r>
              <a:rPr lang="zh-CN" altLang="en-US" sz="2400" dirty="0"/>
              <a:t>生成的</a:t>
            </a:r>
            <a:r>
              <a:rPr lang="en-US" altLang="zh-CN" sz="2400" dirty="0" err="1"/>
              <a:t>vue</a:t>
            </a:r>
            <a:r>
              <a:rPr lang="zh-CN" altLang="en-US" sz="2400" dirty="0"/>
              <a:t>实例</a:t>
            </a:r>
            <a:endParaRPr lang="en-US" altLang="zh-CN" sz="2400" dirty="0"/>
          </a:p>
          <a:p>
            <a:r>
              <a:rPr lang="en-US" altLang="zh-CN" sz="2400" dirty="0"/>
              <a:t>m:vue</a:t>
            </a:r>
            <a:r>
              <a:rPr lang="zh-CN" altLang="en-US" sz="2400" dirty="0"/>
              <a:t>实例中定义的</a:t>
            </a:r>
            <a:r>
              <a:rPr lang="en-US" altLang="zh-CN" sz="2400" dirty="0"/>
              <a:t>data</a:t>
            </a:r>
            <a:endParaRPr lang="zh-CN" altLang="en-US" sz="2400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3267356-1A86-4482-A04B-5217B2F384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38499"/>
            <a:ext cx="19295" cy="276999"/>
          </a:xfrm>
          <a:prstGeom prst="rect">
            <a:avLst/>
          </a:prstGeom>
          <a:solidFill>
            <a:srgbClr val="F8F8F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522" tIns="0" rIns="9522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zh-C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515067"/>
      </p:ext>
    </p:extLst>
  </p:cSld>
  <p:clrMapOvr>
    <a:masterClrMapping/>
  </p:clrMapOvr>
  <p:transition spd="slow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736000" y="2001793"/>
            <a:ext cx="720000" cy="720000"/>
            <a:chOff x="3679744" y="2989464"/>
            <a:chExt cx="720000" cy="720000"/>
          </a:xfrm>
        </p:grpSpPr>
        <p:sp>
          <p:nvSpPr>
            <p:cNvPr id="28" name="Rectangle 27"/>
            <p:cNvSpPr/>
            <p:nvPr/>
          </p:nvSpPr>
          <p:spPr>
            <a:xfrm>
              <a:off x="3679744" y="2989464"/>
              <a:ext cx="720000" cy="720000"/>
            </a:xfrm>
            <a:prstGeom prst="rect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878986" y="3130578"/>
              <a:ext cx="321517" cy="437772"/>
              <a:chOff x="2767013" y="609600"/>
              <a:chExt cx="561975" cy="765176"/>
            </a:xfrm>
            <a:solidFill>
              <a:schemeClr val="bg1"/>
            </a:solidFill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2767013" y="609600"/>
                <a:ext cx="561975" cy="609600"/>
              </a:xfrm>
              <a:custGeom>
                <a:avLst/>
                <a:gdLst>
                  <a:gd name="T0" fmla="*/ 100 w 147"/>
                  <a:gd name="T1" fmla="*/ 160 h 160"/>
                  <a:gd name="T2" fmla="*/ 143 w 147"/>
                  <a:gd name="T3" fmla="*/ 59 h 160"/>
                  <a:gd name="T4" fmla="*/ 73 w 147"/>
                  <a:gd name="T5" fmla="*/ 0 h 160"/>
                  <a:gd name="T6" fmla="*/ 3 w 147"/>
                  <a:gd name="T7" fmla="*/ 59 h 160"/>
                  <a:gd name="T8" fmla="*/ 46 w 147"/>
                  <a:gd name="T9" fmla="*/ 160 h 160"/>
                  <a:gd name="T10" fmla="*/ 100 w 147"/>
                  <a:gd name="T11" fmla="*/ 160 h 160"/>
                  <a:gd name="T12" fmla="*/ 19 w 147"/>
                  <a:gd name="T13" fmla="*/ 60 h 160"/>
                  <a:gd name="T14" fmla="*/ 73 w 147"/>
                  <a:gd name="T15" fmla="*/ 16 h 160"/>
                  <a:gd name="T16" fmla="*/ 127 w 147"/>
                  <a:gd name="T17" fmla="*/ 60 h 160"/>
                  <a:gd name="T18" fmla="*/ 110 w 147"/>
                  <a:gd name="T19" fmla="*/ 100 h 160"/>
                  <a:gd name="T20" fmla="*/ 86 w 147"/>
                  <a:gd name="T21" fmla="*/ 144 h 160"/>
                  <a:gd name="T22" fmla="*/ 79 w 147"/>
                  <a:gd name="T23" fmla="*/ 144 h 160"/>
                  <a:gd name="T24" fmla="*/ 79 w 147"/>
                  <a:gd name="T25" fmla="*/ 87 h 160"/>
                  <a:gd name="T26" fmla="*/ 88 w 147"/>
                  <a:gd name="T27" fmla="*/ 87 h 160"/>
                  <a:gd name="T28" fmla="*/ 100 w 147"/>
                  <a:gd name="T29" fmla="*/ 75 h 160"/>
                  <a:gd name="T30" fmla="*/ 88 w 147"/>
                  <a:gd name="T31" fmla="*/ 63 h 160"/>
                  <a:gd name="T32" fmla="*/ 76 w 147"/>
                  <a:gd name="T33" fmla="*/ 75 h 160"/>
                  <a:gd name="T34" fmla="*/ 76 w 147"/>
                  <a:gd name="T35" fmla="*/ 75 h 160"/>
                  <a:gd name="T36" fmla="*/ 71 w 147"/>
                  <a:gd name="T37" fmla="*/ 75 h 160"/>
                  <a:gd name="T38" fmla="*/ 71 w 147"/>
                  <a:gd name="T39" fmla="*/ 75 h 160"/>
                  <a:gd name="T40" fmla="*/ 59 w 147"/>
                  <a:gd name="T41" fmla="*/ 63 h 160"/>
                  <a:gd name="T42" fmla="*/ 47 w 147"/>
                  <a:gd name="T43" fmla="*/ 75 h 160"/>
                  <a:gd name="T44" fmla="*/ 59 w 147"/>
                  <a:gd name="T45" fmla="*/ 87 h 160"/>
                  <a:gd name="T46" fmla="*/ 67 w 147"/>
                  <a:gd name="T47" fmla="*/ 87 h 160"/>
                  <a:gd name="T48" fmla="*/ 67 w 147"/>
                  <a:gd name="T49" fmla="*/ 144 h 160"/>
                  <a:gd name="T50" fmla="*/ 60 w 147"/>
                  <a:gd name="T51" fmla="*/ 144 h 160"/>
                  <a:gd name="T52" fmla="*/ 37 w 147"/>
                  <a:gd name="T53" fmla="*/ 100 h 160"/>
                  <a:gd name="T54" fmla="*/ 19 w 147"/>
                  <a:gd name="T55" fmla="*/ 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7" h="160">
                    <a:moveTo>
                      <a:pt x="100" y="160"/>
                    </a:moveTo>
                    <a:cubicBezTo>
                      <a:pt x="100" y="116"/>
                      <a:pt x="147" y="102"/>
                      <a:pt x="143" y="59"/>
                    </a:cubicBezTo>
                    <a:cubicBezTo>
                      <a:pt x="141" y="31"/>
                      <a:pt x="122" y="0"/>
                      <a:pt x="73" y="0"/>
                    </a:cubicBezTo>
                    <a:cubicBezTo>
                      <a:pt x="24" y="0"/>
                      <a:pt x="5" y="31"/>
                      <a:pt x="3" y="59"/>
                    </a:cubicBezTo>
                    <a:cubicBezTo>
                      <a:pt x="0" y="102"/>
                      <a:pt x="46" y="116"/>
                      <a:pt x="46" y="160"/>
                    </a:cubicBezTo>
                    <a:lnTo>
                      <a:pt x="100" y="160"/>
                    </a:lnTo>
                    <a:close/>
                    <a:moveTo>
                      <a:pt x="19" y="60"/>
                    </a:moveTo>
                    <a:cubicBezTo>
                      <a:pt x="20" y="47"/>
                      <a:pt x="28" y="16"/>
                      <a:pt x="73" y="16"/>
                    </a:cubicBezTo>
                    <a:cubicBezTo>
                      <a:pt x="119" y="16"/>
                      <a:pt x="126" y="47"/>
                      <a:pt x="127" y="60"/>
                    </a:cubicBezTo>
                    <a:cubicBezTo>
                      <a:pt x="128" y="75"/>
                      <a:pt x="121" y="85"/>
                      <a:pt x="110" y="100"/>
                    </a:cubicBezTo>
                    <a:cubicBezTo>
                      <a:pt x="100" y="112"/>
                      <a:pt x="90" y="126"/>
                      <a:pt x="86" y="144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94" y="87"/>
                      <a:pt x="100" y="82"/>
                      <a:pt x="100" y="75"/>
                    </a:cubicBezTo>
                    <a:cubicBezTo>
                      <a:pt x="100" y="68"/>
                      <a:pt x="94" y="63"/>
                      <a:pt x="88" y="63"/>
                    </a:cubicBezTo>
                    <a:cubicBezTo>
                      <a:pt x="81" y="63"/>
                      <a:pt x="76" y="68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68"/>
                      <a:pt x="65" y="63"/>
                      <a:pt x="59" y="63"/>
                    </a:cubicBezTo>
                    <a:cubicBezTo>
                      <a:pt x="52" y="63"/>
                      <a:pt x="47" y="68"/>
                      <a:pt x="47" y="75"/>
                    </a:cubicBezTo>
                    <a:cubicBezTo>
                      <a:pt x="47" y="82"/>
                      <a:pt x="52" y="87"/>
                      <a:pt x="59" y="87"/>
                    </a:cubicBezTo>
                    <a:cubicBezTo>
                      <a:pt x="67" y="87"/>
                      <a:pt x="67" y="87"/>
                      <a:pt x="67" y="87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0" y="144"/>
                      <a:pt x="60" y="144"/>
                      <a:pt x="60" y="144"/>
                    </a:cubicBezTo>
                    <a:cubicBezTo>
                      <a:pt x="56" y="126"/>
                      <a:pt x="46" y="112"/>
                      <a:pt x="37" y="100"/>
                    </a:cubicBezTo>
                    <a:cubicBezTo>
                      <a:pt x="25" y="85"/>
                      <a:pt x="18" y="75"/>
                      <a:pt x="19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6"/>
              <p:cNvSpPr>
                <a:spLocks/>
              </p:cNvSpPr>
              <p:nvPr/>
            </p:nvSpPr>
            <p:spPr bwMode="auto">
              <a:xfrm>
                <a:off x="2938463" y="1265238"/>
                <a:ext cx="214313" cy="109538"/>
              </a:xfrm>
              <a:custGeom>
                <a:avLst/>
                <a:gdLst>
                  <a:gd name="T0" fmla="*/ 0 w 56"/>
                  <a:gd name="T1" fmla="*/ 21 h 29"/>
                  <a:gd name="T2" fmla="*/ 28 w 56"/>
                  <a:gd name="T3" fmla="*/ 29 h 29"/>
                  <a:gd name="T4" fmla="*/ 56 w 56"/>
                  <a:gd name="T5" fmla="*/ 21 h 29"/>
                  <a:gd name="T6" fmla="*/ 56 w 56"/>
                  <a:gd name="T7" fmla="*/ 0 h 29"/>
                  <a:gd name="T8" fmla="*/ 0 w 56"/>
                  <a:gd name="T9" fmla="*/ 0 h 29"/>
                  <a:gd name="T10" fmla="*/ 0 w 56"/>
                  <a:gd name="T11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29">
                    <a:moveTo>
                      <a:pt x="0" y="21"/>
                    </a:moveTo>
                    <a:cubicBezTo>
                      <a:pt x="8" y="26"/>
                      <a:pt x="17" y="29"/>
                      <a:pt x="28" y="29"/>
                    </a:cubicBezTo>
                    <a:cubicBezTo>
                      <a:pt x="39" y="29"/>
                      <a:pt x="48" y="26"/>
                      <a:pt x="56" y="21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5736000" y="4703551"/>
            <a:ext cx="720000" cy="89638"/>
            <a:chOff x="5342615" y="6257925"/>
            <a:chExt cx="1468948" cy="182880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5342615" y="6257925"/>
              <a:ext cx="182880" cy="182880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5664132" y="6257925"/>
              <a:ext cx="182880" cy="18288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985649" y="6257925"/>
              <a:ext cx="182880" cy="182880"/>
            </a:xfrm>
            <a:prstGeom prst="ellipse">
              <a:avLst/>
            </a:prstGeom>
            <a:solidFill>
              <a:srgbClr val="00BB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6307166" y="6257925"/>
              <a:ext cx="182880" cy="182880"/>
            </a:xfrm>
            <a:prstGeom prst="ellipse">
              <a:avLst/>
            </a:prstGeom>
            <a:solidFill>
              <a:srgbClr val="937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6628683" y="6257925"/>
              <a:ext cx="182880" cy="182880"/>
            </a:xfrm>
            <a:prstGeom prst="ellipse">
              <a:avLst/>
            </a:prstGeom>
            <a:solidFill>
              <a:srgbClr val="B2D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 Placeholder 32"/>
          <p:cNvSpPr txBox="1">
            <a:spLocks/>
          </p:cNvSpPr>
          <p:nvPr/>
        </p:nvSpPr>
        <p:spPr>
          <a:xfrm>
            <a:off x="3246935" y="3593632"/>
            <a:ext cx="5695406" cy="12124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4" name="Text Placeholder 33"/>
          <p:cNvSpPr txBox="1">
            <a:spLocks/>
          </p:cNvSpPr>
          <p:nvPr/>
        </p:nvSpPr>
        <p:spPr>
          <a:xfrm>
            <a:off x="3306717" y="3006531"/>
            <a:ext cx="5575841" cy="58710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alt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v-cloak</a:t>
            </a: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解决绑定闪烁问题</a:t>
            </a:r>
            <a:endParaRPr lang="en-AU" altLang="zh-CN" sz="36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0954703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AU" altLang="zh-C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v-cloak</a:t>
            </a:r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解决绑定闪烁问题</a:t>
            </a:r>
            <a:endParaRPr lang="en-AU" altLang="zh-CN" sz="3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  <a:p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10F62A-F5F0-4064-A2AB-98D95160C55E}"/>
              </a:ext>
            </a:extLst>
          </p:cNvPr>
          <p:cNvSpPr txBox="1"/>
          <p:nvPr/>
        </p:nvSpPr>
        <p:spPr>
          <a:xfrm>
            <a:off x="718458" y="1309245"/>
            <a:ext cx="110707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1. </a:t>
            </a:r>
            <a:r>
              <a:rPr lang="zh-CN" altLang="en-US" sz="2400" dirty="0"/>
              <a:t>绑定闪烁现象：界面上的绑定前的</a:t>
            </a:r>
            <a:r>
              <a:rPr lang="en-US" altLang="zh-CN" sz="2400" dirty="0" err="1"/>
              <a:t>dom</a:t>
            </a:r>
            <a:r>
              <a:rPr lang="zh-CN" altLang="en-US" sz="2400" dirty="0"/>
              <a:t>元素转换成绑定的实际值时产生的界面闪烁</a:t>
            </a:r>
            <a:endParaRPr lang="en-US" altLang="zh-CN" sz="2400" dirty="0"/>
          </a:p>
          <a:p>
            <a:endParaRPr lang="zh-CN" altLang="en-US" sz="2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63100A8-CCE0-41E4-81AC-9868A6E4B66A}"/>
              </a:ext>
            </a:extLst>
          </p:cNvPr>
          <p:cNvSpPr txBox="1"/>
          <p:nvPr/>
        </p:nvSpPr>
        <p:spPr>
          <a:xfrm>
            <a:off x="718457" y="2280361"/>
            <a:ext cx="1097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2. </a:t>
            </a:r>
            <a:r>
              <a:rPr lang="zh-CN" altLang="en-US" sz="2400" dirty="0"/>
              <a:t>绑定闪烁产生原因：网速较慢，</a:t>
            </a:r>
            <a:r>
              <a:rPr lang="en-US" altLang="zh-CN" sz="2400" dirty="0" err="1"/>
              <a:t>vue</a:t>
            </a:r>
            <a:r>
              <a:rPr lang="zh-CN" altLang="en-US" sz="2400" dirty="0"/>
              <a:t>的</a:t>
            </a:r>
            <a:r>
              <a:rPr lang="en-US" altLang="zh-CN" sz="2400" dirty="0" err="1"/>
              <a:t>js</a:t>
            </a:r>
            <a:r>
              <a:rPr lang="zh-CN" altLang="en-US" sz="2400" dirty="0"/>
              <a:t>加载和解析处理需要时间</a:t>
            </a:r>
            <a:endParaRPr lang="en-US" altLang="zh-CN" sz="2400" dirty="0"/>
          </a:p>
          <a:p>
            <a:endParaRPr lang="zh-CN" altLang="en-US" sz="24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517F8AD-EDB2-4FF6-A716-ABB883EE6B08}"/>
              </a:ext>
            </a:extLst>
          </p:cNvPr>
          <p:cNvSpPr txBox="1"/>
          <p:nvPr/>
        </p:nvSpPr>
        <p:spPr>
          <a:xfrm>
            <a:off x="718457" y="3331144"/>
            <a:ext cx="108095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3. </a:t>
            </a:r>
            <a:r>
              <a:rPr lang="zh-CN" altLang="en-US" sz="2400" dirty="0"/>
              <a:t>绑定闪烁解决办法：在绑定到实际值之前先隐藏此</a:t>
            </a:r>
            <a:r>
              <a:rPr lang="en-US" altLang="zh-CN" sz="2400" dirty="0" err="1"/>
              <a:t>dom</a:t>
            </a:r>
            <a:r>
              <a:rPr lang="zh-CN" altLang="en-US" sz="2400" dirty="0"/>
              <a:t>元素</a:t>
            </a:r>
            <a:endParaRPr lang="en-US" altLang="zh-CN" sz="2400" dirty="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3172457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>
                <a:latin typeface="Arial" panose="020B0604020202020204" pitchFamily="34" charset="0"/>
                <a:ea typeface="微软雅黑 Light" panose="020B0502040204020203" pitchFamily="34" charset="-122"/>
              </a:rPr>
              <a:pPr/>
              <a:t>2</a:t>
            </a:fld>
            <a:endParaRPr lang="en-US" dirty="0"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623035" y="168058"/>
            <a:ext cx="47133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预习内容</a:t>
            </a:r>
            <a:endParaRPr lang="en-US" sz="40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pic>
        <p:nvPicPr>
          <p:cNvPr id="2" name="图片占位符 1">
            <a:extLst>
              <a:ext uri="{FF2B5EF4-FFF2-40B4-BE49-F238E27FC236}">
                <a16:creationId xmlns:a16="http://schemas.microsoft.com/office/drawing/2014/main" id="{BB964790-E816-4CF8-A5B7-F743E2A7ABA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2848" r="284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" name="Text Placeholder 33">
            <a:extLst>
              <a:ext uri="{FF2B5EF4-FFF2-40B4-BE49-F238E27FC236}">
                <a16:creationId xmlns:a16="http://schemas.microsoft.com/office/drawing/2014/main" id="{5057C12F-95A1-445C-90DD-647DB6A02BAD}"/>
              </a:ext>
            </a:extLst>
          </p:cNvPr>
          <p:cNvSpPr txBox="1">
            <a:spLocks/>
          </p:cNvSpPr>
          <p:nvPr/>
        </p:nvSpPr>
        <p:spPr>
          <a:xfrm>
            <a:off x="6398172" y="1738313"/>
            <a:ext cx="5341184" cy="152740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1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、官网：学习</a:t>
            </a:r>
            <a:r>
              <a:rPr lang="en-US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—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教程</a:t>
            </a:r>
            <a:r>
              <a:rPr lang="en-US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—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基础</a:t>
            </a:r>
            <a:r>
              <a:rPr lang="en-US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—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介绍 </a:t>
            </a:r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hlinkClick r:id="rId4"/>
              </a:rPr>
              <a:t>https://cn.vuejs.org/v2/guide/index.html</a:t>
            </a:r>
            <a:endParaRPr lang="en-US" altLang="zh-CN" sz="24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  <a:p>
            <a:pPr marL="0" indent="0">
              <a:buNone/>
            </a:pPr>
            <a:endParaRPr lang="en-AU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11" name="Text Placeholder 33">
            <a:extLst>
              <a:ext uri="{FF2B5EF4-FFF2-40B4-BE49-F238E27FC236}">
                <a16:creationId xmlns:a16="http://schemas.microsoft.com/office/drawing/2014/main" id="{19300929-C8EE-43AA-A92C-9987CFFF9533}"/>
              </a:ext>
            </a:extLst>
          </p:cNvPr>
          <p:cNvSpPr txBox="1">
            <a:spLocks/>
          </p:cNvSpPr>
          <p:nvPr/>
        </p:nvSpPr>
        <p:spPr>
          <a:xfrm>
            <a:off x="6492442" y="3660729"/>
            <a:ext cx="5341184" cy="152740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2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、学习视频：</a:t>
            </a:r>
            <a:endParaRPr lang="en-US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  <a:p>
            <a:pPr marL="0" indent="0">
              <a:buNone/>
            </a:pPr>
            <a:r>
              <a:rPr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  <a:hlinkClick r:id="rId5"/>
              </a:rPr>
              <a:t>https://player.youku.com/embed/XMzMwMTYyODMyNA==?autoplay=true&amp;client_id=37ae6144009e277d</a:t>
            </a:r>
            <a:endParaRPr lang="en-US" altLang="zh-CN" sz="24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  <a:p>
            <a:pPr marL="0" indent="0">
              <a:buNone/>
            </a:pPr>
            <a:endParaRPr lang="en-US" altLang="zh-CN" sz="24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  <a:p>
            <a:pPr marL="0" indent="0">
              <a:buNone/>
            </a:pPr>
            <a:endParaRPr lang="en-AU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247700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12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AU" altLang="zh-C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v-cloak</a:t>
            </a:r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解决绑定闪烁问题</a:t>
            </a:r>
            <a:r>
              <a:rPr lang="en-US" altLang="zh-C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-</a:t>
            </a:r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代码实现</a:t>
            </a:r>
            <a:endParaRPr lang="en-AU" altLang="zh-CN" sz="3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  <a:p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0033A0-B4B1-4566-81AD-CF58C42281E6}"/>
              </a:ext>
            </a:extLst>
          </p:cNvPr>
          <p:cNvSpPr txBox="1"/>
          <p:nvPr/>
        </p:nvSpPr>
        <p:spPr>
          <a:xfrm>
            <a:off x="724989" y="1332411"/>
            <a:ext cx="110642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 &lt;style&gt;</a:t>
            </a:r>
          </a:p>
          <a:p>
            <a:r>
              <a:rPr lang="en-US" altLang="zh-CN" sz="2800" dirty="0"/>
              <a:t>    </a:t>
            </a:r>
            <a:r>
              <a:rPr lang="en-US" altLang="zh-CN" sz="2800" dirty="0">
                <a:solidFill>
                  <a:srgbClr val="FF0000"/>
                </a:solidFill>
              </a:rPr>
              <a:t>[v-cloak] </a:t>
            </a:r>
            <a:r>
              <a:rPr lang="en-US" altLang="zh-CN" sz="2800" dirty="0"/>
              <a:t>{</a:t>
            </a:r>
          </a:p>
          <a:p>
            <a:r>
              <a:rPr lang="en-US" altLang="zh-CN" sz="2800" dirty="0"/>
              <a:t>      /* display: none; */</a:t>
            </a:r>
          </a:p>
          <a:p>
            <a:r>
              <a:rPr lang="en-US" altLang="zh-CN" sz="2800" dirty="0"/>
              <a:t>    }</a:t>
            </a:r>
          </a:p>
          <a:p>
            <a:r>
              <a:rPr lang="en-US" altLang="zh-CN" sz="2800" dirty="0"/>
              <a:t>  &lt;/style&gt;</a:t>
            </a:r>
          </a:p>
          <a:p>
            <a:endParaRPr lang="en-US" altLang="zh-CN" sz="2800" dirty="0"/>
          </a:p>
          <a:p>
            <a:r>
              <a:rPr lang="en-US" altLang="zh-CN" sz="2800" dirty="0"/>
              <a:t>&lt;p </a:t>
            </a:r>
            <a:r>
              <a:rPr lang="en-US" altLang="zh-CN" sz="2800" dirty="0">
                <a:solidFill>
                  <a:srgbClr val="FF0000"/>
                </a:solidFill>
              </a:rPr>
              <a:t>v-cloak</a:t>
            </a:r>
            <a:r>
              <a:rPr lang="en-US" altLang="zh-CN" sz="2800" dirty="0"/>
              <a:t>&gt;++++++++ {{ msg }} ----------&lt;/p&gt;</a:t>
            </a:r>
          </a:p>
          <a:p>
            <a:endParaRPr lang="en-US" altLang="zh-CN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23312361"/>
      </p:ext>
    </p:extLst>
  </p:cSld>
  <p:clrMapOvr>
    <a:masterClrMapping/>
  </p:clrMapOvr>
  <p:transition spd="slow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AU" altLang="zh-C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v-cloak</a:t>
            </a:r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解决绑定闪烁问题</a:t>
            </a:r>
            <a:r>
              <a:rPr lang="en-US" altLang="zh-C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-</a:t>
            </a:r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代码实现</a:t>
            </a:r>
            <a:endParaRPr lang="en-AU" altLang="zh-CN" sz="3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  <a:p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0033A0-B4B1-4566-81AD-CF58C42281E6}"/>
              </a:ext>
            </a:extLst>
          </p:cNvPr>
          <p:cNvSpPr txBox="1"/>
          <p:nvPr/>
        </p:nvSpPr>
        <p:spPr>
          <a:xfrm>
            <a:off x="724989" y="1332411"/>
            <a:ext cx="110642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&lt;script&gt;</a:t>
            </a:r>
          </a:p>
          <a:p>
            <a:r>
              <a:rPr lang="en-US" altLang="zh-CN" sz="2800" dirty="0"/>
              <a:t>    var </a:t>
            </a:r>
            <a:r>
              <a:rPr lang="en-US" altLang="zh-CN" sz="2800" dirty="0" err="1"/>
              <a:t>vm</a:t>
            </a:r>
            <a:r>
              <a:rPr lang="en-US" altLang="zh-CN" sz="2800" dirty="0"/>
              <a:t> = new Vue({</a:t>
            </a:r>
          </a:p>
          <a:p>
            <a:r>
              <a:rPr lang="en-US" altLang="zh-CN" sz="2800" dirty="0"/>
              <a:t>      el: '#app',</a:t>
            </a:r>
          </a:p>
          <a:p>
            <a:r>
              <a:rPr lang="en-US" altLang="zh-CN" sz="2800" dirty="0"/>
              <a:t>      data: {</a:t>
            </a:r>
          </a:p>
          <a:p>
            <a:r>
              <a:rPr lang="en-US" altLang="zh-CN" sz="2800" dirty="0"/>
              <a:t>        msg: '123'</a:t>
            </a:r>
          </a:p>
          <a:p>
            <a:r>
              <a:rPr lang="en-US" altLang="zh-CN" sz="2800" dirty="0"/>
              <a:t>	}</a:t>
            </a:r>
          </a:p>
          <a:p>
            <a:r>
              <a:rPr lang="en-US" altLang="zh-CN" sz="2800" dirty="0"/>
              <a:t>      }</a:t>
            </a:r>
          </a:p>
          <a:p>
            <a:r>
              <a:rPr lang="en-US" altLang="zh-CN" sz="2800" dirty="0"/>
              <a:t>    })</a:t>
            </a:r>
          </a:p>
          <a:p>
            <a:r>
              <a:rPr lang="en-US" altLang="zh-CN" sz="2800" dirty="0"/>
              <a:t>&lt;/script&gt;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65576033"/>
      </p:ext>
    </p:extLst>
  </p:cSld>
  <p:clrMapOvr>
    <a:masterClrMapping/>
  </p:clrMapOvr>
  <p:transition spd="slow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736000" y="2001793"/>
            <a:ext cx="720000" cy="720000"/>
            <a:chOff x="3679744" y="2989464"/>
            <a:chExt cx="720000" cy="720000"/>
          </a:xfrm>
        </p:grpSpPr>
        <p:sp>
          <p:nvSpPr>
            <p:cNvPr id="28" name="Rectangle 27"/>
            <p:cNvSpPr/>
            <p:nvPr/>
          </p:nvSpPr>
          <p:spPr>
            <a:xfrm>
              <a:off x="3679744" y="2989464"/>
              <a:ext cx="720000" cy="720000"/>
            </a:xfrm>
            <a:prstGeom prst="rect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878986" y="3130578"/>
              <a:ext cx="321517" cy="437772"/>
              <a:chOff x="2767013" y="609600"/>
              <a:chExt cx="561975" cy="765176"/>
            </a:xfrm>
            <a:solidFill>
              <a:schemeClr val="bg1"/>
            </a:solidFill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2767013" y="609600"/>
                <a:ext cx="561975" cy="609600"/>
              </a:xfrm>
              <a:custGeom>
                <a:avLst/>
                <a:gdLst>
                  <a:gd name="T0" fmla="*/ 100 w 147"/>
                  <a:gd name="T1" fmla="*/ 160 h 160"/>
                  <a:gd name="T2" fmla="*/ 143 w 147"/>
                  <a:gd name="T3" fmla="*/ 59 h 160"/>
                  <a:gd name="T4" fmla="*/ 73 w 147"/>
                  <a:gd name="T5" fmla="*/ 0 h 160"/>
                  <a:gd name="T6" fmla="*/ 3 w 147"/>
                  <a:gd name="T7" fmla="*/ 59 h 160"/>
                  <a:gd name="T8" fmla="*/ 46 w 147"/>
                  <a:gd name="T9" fmla="*/ 160 h 160"/>
                  <a:gd name="T10" fmla="*/ 100 w 147"/>
                  <a:gd name="T11" fmla="*/ 160 h 160"/>
                  <a:gd name="T12" fmla="*/ 19 w 147"/>
                  <a:gd name="T13" fmla="*/ 60 h 160"/>
                  <a:gd name="T14" fmla="*/ 73 w 147"/>
                  <a:gd name="T15" fmla="*/ 16 h 160"/>
                  <a:gd name="T16" fmla="*/ 127 w 147"/>
                  <a:gd name="T17" fmla="*/ 60 h 160"/>
                  <a:gd name="T18" fmla="*/ 110 w 147"/>
                  <a:gd name="T19" fmla="*/ 100 h 160"/>
                  <a:gd name="T20" fmla="*/ 86 w 147"/>
                  <a:gd name="T21" fmla="*/ 144 h 160"/>
                  <a:gd name="T22" fmla="*/ 79 w 147"/>
                  <a:gd name="T23" fmla="*/ 144 h 160"/>
                  <a:gd name="T24" fmla="*/ 79 w 147"/>
                  <a:gd name="T25" fmla="*/ 87 h 160"/>
                  <a:gd name="T26" fmla="*/ 88 w 147"/>
                  <a:gd name="T27" fmla="*/ 87 h 160"/>
                  <a:gd name="T28" fmla="*/ 100 w 147"/>
                  <a:gd name="T29" fmla="*/ 75 h 160"/>
                  <a:gd name="T30" fmla="*/ 88 w 147"/>
                  <a:gd name="T31" fmla="*/ 63 h 160"/>
                  <a:gd name="T32" fmla="*/ 76 w 147"/>
                  <a:gd name="T33" fmla="*/ 75 h 160"/>
                  <a:gd name="T34" fmla="*/ 76 w 147"/>
                  <a:gd name="T35" fmla="*/ 75 h 160"/>
                  <a:gd name="T36" fmla="*/ 71 w 147"/>
                  <a:gd name="T37" fmla="*/ 75 h 160"/>
                  <a:gd name="T38" fmla="*/ 71 w 147"/>
                  <a:gd name="T39" fmla="*/ 75 h 160"/>
                  <a:gd name="T40" fmla="*/ 59 w 147"/>
                  <a:gd name="T41" fmla="*/ 63 h 160"/>
                  <a:gd name="T42" fmla="*/ 47 w 147"/>
                  <a:gd name="T43" fmla="*/ 75 h 160"/>
                  <a:gd name="T44" fmla="*/ 59 w 147"/>
                  <a:gd name="T45" fmla="*/ 87 h 160"/>
                  <a:gd name="T46" fmla="*/ 67 w 147"/>
                  <a:gd name="T47" fmla="*/ 87 h 160"/>
                  <a:gd name="T48" fmla="*/ 67 w 147"/>
                  <a:gd name="T49" fmla="*/ 144 h 160"/>
                  <a:gd name="T50" fmla="*/ 60 w 147"/>
                  <a:gd name="T51" fmla="*/ 144 h 160"/>
                  <a:gd name="T52" fmla="*/ 37 w 147"/>
                  <a:gd name="T53" fmla="*/ 100 h 160"/>
                  <a:gd name="T54" fmla="*/ 19 w 147"/>
                  <a:gd name="T55" fmla="*/ 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7" h="160">
                    <a:moveTo>
                      <a:pt x="100" y="160"/>
                    </a:moveTo>
                    <a:cubicBezTo>
                      <a:pt x="100" y="116"/>
                      <a:pt x="147" y="102"/>
                      <a:pt x="143" y="59"/>
                    </a:cubicBezTo>
                    <a:cubicBezTo>
                      <a:pt x="141" y="31"/>
                      <a:pt x="122" y="0"/>
                      <a:pt x="73" y="0"/>
                    </a:cubicBezTo>
                    <a:cubicBezTo>
                      <a:pt x="24" y="0"/>
                      <a:pt x="5" y="31"/>
                      <a:pt x="3" y="59"/>
                    </a:cubicBezTo>
                    <a:cubicBezTo>
                      <a:pt x="0" y="102"/>
                      <a:pt x="46" y="116"/>
                      <a:pt x="46" y="160"/>
                    </a:cubicBezTo>
                    <a:lnTo>
                      <a:pt x="100" y="160"/>
                    </a:lnTo>
                    <a:close/>
                    <a:moveTo>
                      <a:pt x="19" y="60"/>
                    </a:moveTo>
                    <a:cubicBezTo>
                      <a:pt x="20" y="47"/>
                      <a:pt x="28" y="16"/>
                      <a:pt x="73" y="16"/>
                    </a:cubicBezTo>
                    <a:cubicBezTo>
                      <a:pt x="119" y="16"/>
                      <a:pt x="126" y="47"/>
                      <a:pt x="127" y="60"/>
                    </a:cubicBezTo>
                    <a:cubicBezTo>
                      <a:pt x="128" y="75"/>
                      <a:pt x="121" y="85"/>
                      <a:pt x="110" y="100"/>
                    </a:cubicBezTo>
                    <a:cubicBezTo>
                      <a:pt x="100" y="112"/>
                      <a:pt x="90" y="126"/>
                      <a:pt x="86" y="144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94" y="87"/>
                      <a:pt x="100" y="82"/>
                      <a:pt x="100" y="75"/>
                    </a:cubicBezTo>
                    <a:cubicBezTo>
                      <a:pt x="100" y="68"/>
                      <a:pt x="94" y="63"/>
                      <a:pt x="88" y="63"/>
                    </a:cubicBezTo>
                    <a:cubicBezTo>
                      <a:pt x="81" y="63"/>
                      <a:pt x="76" y="68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68"/>
                      <a:pt x="65" y="63"/>
                      <a:pt x="59" y="63"/>
                    </a:cubicBezTo>
                    <a:cubicBezTo>
                      <a:pt x="52" y="63"/>
                      <a:pt x="47" y="68"/>
                      <a:pt x="47" y="75"/>
                    </a:cubicBezTo>
                    <a:cubicBezTo>
                      <a:pt x="47" y="82"/>
                      <a:pt x="52" y="87"/>
                      <a:pt x="59" y="87"/>
                    </a:cubicBezTo>
                    <a:cubicBezTo>
                      <a:pt x="67" y="87"/>
                      <a:pt x="67" y="87"/>
                      <a:pt x="67" y="87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0" y="144"/>
                      <a:pt x="60" y="144"/>
                      <a:pt x="60" y="144"/>
                    </a:cubicBezTo>
                    <a:cubicBezTo>
                      <a:pt x="56" y="126"/>
                      <a:pt x="46" y="112"/>
                      <a:pt x="37" y="100"/>
                    </a:cubicBezTo>
                    <a:cubicBezTo>
                      <a:pt x="25" y="85"/>
                      <a:pt x="18" y="75"/>
                      <a:pt x="19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6"/>
              <p:cNvSpPr>
                <a:spLocks/>
              </p:cNvSpPr>
              <p:nvPr/>
            </p:nvSpPr>
            <p:spPr bwMode="auto">
              <a:xfrm>
                <a:off x="2938463" y="1265238"/>
                <a:ext cx="214313" cy="109538"/>
              </a:xfrm>
              <a:custGeom>
                <a:avLst/>
                <a:gdLst>
                  <a:gd name="T0" fmla="*/ 0 w 56"/>
                  <a:gd name="T1" fmla="*/ 21 h 29"/>
                  <a:gd name="T2" fmla="*/ 28 w 56"/>
                  <a:gd name="T3" fmla="*/ 29 h 29"/>
                  <a:gd name="T4" fmla="*/ 56 w 56"/>
                  <a:gd name="T5" fmla="*/ 21 h 29"/>
                  <a:gd name="T6" fmla="*/ 56 w 56"/>
                  <a:gd name="T7" fmla="*/ 0 h 29"/>
                  <a:gd name="T8" fmla="*/ 0 w 56"/>
                  <a:gd name="T9" fmla="*/ 0 h 29"/>
                  <a:gd name="T10" fmla="*/ 0 w 56"/>
                  <a:gd name="T11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29">
                    <a:moveTo>
                      <a:pt x="0" y="21"/>
                    </a:moveTo>
                    <a:cubicBezTo>
                      <a:pt x="8" y="26"/>
                      <a:pt x="17" y="29"/>
                      <a:pt x="28" y="29"/>
                    </a:cubicBezTo>
                    <a:cubicBezTo>
                      <a:pt x="39" y="29"/>
                      <a:pt x="48" y="26"/>
                      <a:pt x="56" y="21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5736000" y="4703551"/>
            <a:ext cx="720000" cy="89638"/>
            <a:chOff x="5342615" y="6257925"/>
            <a:chExt cx="1468948" cy="182880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5342615" y="6257925"/>
              <a:ext cx="182880" cy="182880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5664132" y="6257925"/>
              <a:ext cx="182880" cy="18288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985649" y="6257925"/>
              <a:ext cx="182880" cy="182880"/>
            </a:xfrm>
            <a:prstGeom prst="ellipse">
              <a:avLst/>
            </a:prstGeom>
            <a:solidFill>
              <a:srgbClr val="00BB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6307166" y="6257925"/>
              <a:ext cx="182880" cy="182880"/>
            </a:xfrm>
            <a:prstGeom prst="ellipse">
              <a:avLst/>
            </a:prstGeom>
            <a:solidFill>
              <a:srgbClr val="937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6628683" y="6257925"/>
              <a:ext cx="182880" cy="182880"/>
            </a:xfrm>
            <a:prstGeom prst="ellipse">
              <a:avLst/>
            </a:prstGeom>
            <a:solidFill>
              <a:srgbClr val="B2D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 Placeholder 32"/>
          <p:cNvSpPr txBox="1">
            <a:spLocks/>
          </p:cNvSpPr>
          <p:nvPr/>
        </p:nvSpPr>
        <p:spPr>
          <a:xfrm>
            <a:off x="3246935" y="3593632"/>
            <a:ext cx="5695406" cy="12124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4" name="Text Placeholder 33"/>
          <p:cNvSpPr txBox="1">
            <a:spLocks/>
          </p:cNvSpPr>
          <p:nvPr/>
        </p:nvSpPr>
        <p:spPr>
          <a:xfrm>
            <a:off x="3306717" y="3006531"/>
            <a:ext cx="5575841" cy="58710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数据绑定</a:t>
            </a:r>
            <a:endParaRPr lang="en-AU" altLang="zh-CN" sz="36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3583985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zh-CN" altLang="en-US" sz="3200" dirty="0"/>
              <a:t>数据绑定实现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0033A0-B4B1-4566-81AD-CF58C42281E6}"/>
              </a:ext>
            </a:extLst>
          </p:cNvPr>
          <p:cNvSpPr txBox="1"/>
          <p:nvPr/>
        </p:nvSpPr>
        <p:spPr>
          <a:xfrm>
            <a:off x="724989" y="1332411"/>
            <a:ext cx="1106424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</a:t>
            </a:r>
            <a:r>
              <a:rPr lang="zh-CN" altLang="en-US" sz="2800" dirty="0"/>
              <a:t>、插值绑定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2</a:t>
            </a:r>
            <a:r>
              <a:rPr lang="zh-CN" altLang="en-US" sz="2800" dirty="0"/>
              <a:t>、</a:t>
            </a:r>
            <a:r>
              <a:rPr lang="en-US" altLang="zh-CN" sz="2800" dirty="0"/>
              <a:t>v-bind</a:t>
            </a:r>
          </a:p>
          <a:p>
            <a:r>
              <a:rPr lang="en-US" altLang="zh-CN" sz="2800" dirty="0"/>
              <a:t>       </a:t>
            </a:r>
            <a:r>
              <a:rPr lang="zh-CN" altLang="en-US" sz="2000" dirty="0"/>
              <a:t>直接使用指令</a:t>
            </a:r>
            <a:r>
              <a:rPr lang="en-US" altLang="zh-CN" sz="2000" dirty="0"/>
              <a:t>`v-bind`</a:t>
            </a:r>
          </a:p>
          <a:p>
            <a:br>
              <a:rPr lang="en-US" altLang="zh-CN" sz="2000" dirty="0"/>
            </a:br>
            <a:r>
              <a:rPr lang="en-US" altLang="zh-CN" sz="2000" dirty="0"/>
              <a:t>          </a:t>
            </a:r>
            <a:r>
              <a:rPr lang="zh-CN" altLang="en-US" sz="2000" dirty="0"/>
              <a:t>使用简化指令</a:t>
            </a:r>
            <a:r>
              <a:rPr lang="en-US" altLang="zh-CN" sz="2000" dirty="0"/>
              <a:t>`:`</a:t>
            </a:r>
            <a:endParaRPr lang="zh-CN" altLang="en-US" sz="2000" dirty="0"/>
          </a:p>
          <a:p>
            <a:br>
              <a:rPr lang="zh-CN" altLang="en-US" sz="2000" dirty="0"/>
            </a:br>
            <a:r>
              <a:rPr lang="en-US" altLang="zh-CN" sz="2000" dirty="0"/>
              <a:t>          </a:t>
            </a:r>
            <a:r>
              <a:rPr lang="zh-CN" altLang="en-US" sz="2000" dirty="0"/>
              <a:t>在绑定的时候，拼接绑定内容：</a:t>
            </a:r>
            <a:r>
              <a:rPr lang="en-US" altLang="zh-CN" sz="2000" dirty="0"/>
              <a:t>`:title="</a:t>
            </a:r>
            <a:r>
              <a:rPr lang="en-US" altLang="zh-CN" sz="2000" dirty="0" err="1"/>
              <a:t>btnTitle</a:t>
            </a:r>
            <a:r>
              <a:rPr lang="en-US" altLang="zh-CN" sz="2000" dirty="0"/>
              <a:t> + ', </a:t>
            </a:r>
            <a:r>
              <a:rPr lang="zh-CN" altLang="en-US" sz="2000" dirty="0"/>
              <a:t>这是追加的内容</a:t>
            </a:r>
            <a:r>
              <a:rPr lang="en-US" altLang="zh-CN" sz="2000" dirty="0"/>
              <a:t>'"`</a:t>
            </a:r>
            <a:endParaRPr lang="zh-CN" altLang="en-US" sz="20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099780562"/>
      </p:ext>
    </p:extLst>
  </p:cSld>
  <p:clrMapOvr>
    <a:masterClrMapping/>
  </p:clrMapOvr>
  <p:transition spd="slow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US" sz="3200" dirty="0"/>
              <a:t>v-bind</a:t>
            </a:r>
            <a:r>
              <a:rPr lang="zh-CN" altLang="en-US" sz="3200" dirty="0"/>
              <a:t>使用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0033A0-B4B1-4566-81AD-CF58C42281E6}"/>
              </a:ext>
            </a:extLst>
          </p:cNvPr>
          <p:cNvSpPr txBox="1"/>
          <p:nvPr/>
        </p:nvSpPr>
        <p:spPr>
          <a:xfrm>
            <a:off x="685801" y="940525"/>
            <a:ext cx="11064240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 &lt;div v-cloak id = "</a:t>
            </a:r>
            <a:r>
              <a:rPr lang="en-US" altLang="zh-CN" sz="2800" dirty="0" err="1"/>
              <a:t>dispdiv</a:t>
            </a:r>
            <a:r>
              <a:rPr lang="en-US" altLang="zh-CN" sz="2800" dirty="0"/>
              <a:t>" &gt;</a:t>
            </a:r>
          </a:p>
          <a:p>
            <a:r>
              <a:rPr lang="en-US" altLang="zh-CN" sz="2800" dirty="0"/>
              <a:t>            &lt;span </a:t>
            </a:r>
            <a:r>
              <a:rPr lang="en-US" altLang="zh-CN" sz="2800" dirty="0" err="1"/>
              <a:t>v-bind:title</a:t>
            </a:r>
            <a:r>
              <a:rPr lang="en-US" altLang="zh-CN" sz="2800" dirty="0"/>
              <a:t>="</a:t>
            </a:r>
            <a:r>
              <a:rPr lang="en-US" altLang="zh-CN" sz="2800" dirty="0" err="1"/>
              <a:t>dispinfo</a:t>
            </a:r>
            <a:r>
              <a:rPr lang="en-US" altLang="zh-CN" sz="2800" dirty="0"/>
              <a:t>"&gt;</a:t>
            </a:r>
          </a:p>
          <a:p>
            <a:r>
              <a:rPr lang="en-US" altLang="zh-CN" sz="2800" dirty="0"/>
              <a:t>                    </a:t>
            </a:r>
            <a:r>
              <a:rPr lang="zh-CN" altLang="en-US" sz="2800" dirty="0"/>
              <a:t>鼠标悬停几秒钟查看此处动态绑定的提示信息！</a:t>
            </a:r>
          </a:p>
          <a:p>
            <a:r>
              <a:rPr lang="zh-CN" altLang="en-US" sz="2800" dirty="0"/>
              <a:t>                  </a:t>
            </a:r>
            <a:r>
              <a:rPr lang="en-US" altLang="zh-CN" sz="2800" dirty="0"/>
              <a:t>&lt;/span&gt;</a:t>
            </a:r>
          </a:p>
          <a:p>
            <a:r>
              <a:rPr lang="en-US" altLang="zh-CN" sz="2800" dirty="0"/>
              <a:t>    &lt;/div&gt;</a:t>
            </a:r>
          </a:p>
          <a:p>
            <a:r>
              <a:rPr lang="en-US" altLang="zh-CN" sz="2800" dirty="0"/>
              <a:t>    &lt;script </a:t>
            </a:r>
            <a:r>
              <a:rPr lang="en-US" altLang="zh-CN" sz="2800" dirty="0" err="1"/>
              <a:t>src</a:t>
            </a:r>
            <a:r>
              <a:rPr lang="en-US" altLang="zh-CN" sz="2800" dirty="0"/>
              <a:t>="</a:t>
            </a:r>
            <a:r>
              <a:rPr lang="en-US" altLang="zh-CN" sz="2800" dirty="0" err="1"/>
              <a:t>js</a:t>
            </a:r>
            <a:r>
              <a:rPr lang="en-US" altLang="zh-CN" sz="2800" dirty="0"/>
              <a:t>/vue.min.js"&gt;&lt;/script&gt;</a:t>
            </a:r>
          </a:p>
          <a:p>
            <a:r>
              <a:rPr lang="en-US" altLang="zh-CN" sz="2800" dirty="0"/>
              <a:t>    &lt;script&gt;</a:t>
            </a:r>
          </a:p>
          <a:p>
            <a:r>
              <a:rPr lang="en-US" altLang="zh-CN" sz="2800" dirty="0"/>
              <a:t>        var </a:t>
            </a:r>
            <a:r>
              <a:rPr lang="en-US" altLang="zh-CN" sz="2800" dirty="0" err="1"/>
              <a:t>vueObj</a:t>
            </a:r>
            <a:r>
              <a:rPr lang="en-US" altLang="zh-CN" sz="2800" dirty="0"/>
              <a:t> = new Vue({</a:t>
            </a:r>
          </a:p>
          <a:p>
            <a:r>
              <a:rPr lang="en-US" altLang="zh-CN" sz="2800" dirty="0"/>
              <a:t>            el:'#</a:t>
            </a:r>
            <a:r>
              <a:rPr lang="en-US" altLang="zh-CN" sz="2800" dirty="0" err="1"/>
              <a:t>dispdiv</a:t>
            </a:r>
            <a:r>
              <a:rPr lang="en-US" altLang="zh-CN" sz="2800" dirty="0"/>
              <a:t>',</a:t>
            </a:r>
          </a:p>
          <a:p>
            <a:r>
              <a:rPr lang="en-US" altLang="zh-CN" sz="2800" dirty="0"/>
              <a:t>            data:{</a:t>
            </a:r>
          </a:p>
          <a:p>
            <a:r>
              <a:rPr lang="en-US" altLang="zh-CN" sz="2800" dirty="0"/>
              <a:t>                </a:t>
            </a:r>
            <a:r>
              <a:rPr lang="en-US" altLang="zh-CN" sz="2800" dirty="0" err="1"/>
              <a:t>dispinfo</a:t>
            </a:r>
            <a:r>
              <a:rPr lang="en-US" altLang="zh-CN" sz="2800" dirty="0"/>
              <a:t>:'hello world'</a:t>
            </a:r>
          </a:p>
          <a:p>
            <a:r>
              <a:rPr lang="en-US" altLang="zh-CN" sz="2800" dirty="0"/>
              <a:t>            }</a:t>
            </a:r>
          </a:p>
          <a:p>
            <a:r>
              <a:rPr lang="en-US" altLang="zh-CN" sz="2800" dirty="0"/>
              <a:t>        });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40879702"/>
      </p:ext>
    </p:extLst>
  </p:cSld>
  <p:clrMapOvr>
    <a:masterClrMapping/>
  </p:clrMapOvr>
  <p:transition spd="slow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736000" y="2001793"/>
            <a:ext cx="720000" cy="720000"/>
            <a:chOff x="3679744" y="2989464"/>
            <a:chExt cx="720000" cy="720000"/>
          </a:xfrm>
        </p:grpSpPr>
        <p:sp>
          <p:nvSpPr>
            <p:cNvPr id="28" name="Rectangle 27"/>
            <p:cNvSpPr/>
            <p:nvPr/>
          </p:nvSpPr>
          <p:spPr>
            <a:xfrm>
              <a:off x="3679744" y="2989464"/>
              <a:ext cx="720000" cy="720000"/>
            </a:xfrm>
            <a:prstGeom prst="rect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878986" y="3130578"/>
              <a:ext cx="321517" cy="437772"/>
              <a:chOff x="2767013" y="609600"/>
              <a:chExt cx="561975" cy="765176"/>
            </a:xfrm>
            <a:solidFill>
              <a:schemeClr val="bg1"/>
            </a:solidFill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2767013" y="609600"/>
                <a:ext cx="561975" cy="609600"/>
              </a:xfrm>
              <a:custGeom>
                <a:avLst/>
                <a:gdLst>
                  <a:gd name="T0" fmla="*/ 100 w 147"/>
                  <a:gd name="T1" fmla="*/ 160 h 160"/>
                  <a:gd name="T2" fmla="*/ 143 w 147"/>
                  <a:gd name="T3" fmla="*/ 59 h 160"/>
                  <a:gd name="T4" fmla="*/ 73 w 147"/>
                  <a:gd name="T5" fmla="*/ 0 h 160"/>
                  <a:gd name="T6" fmla="*/ 3 w 147"/>
                  <a:gd name="T7" fmla="*/ 59 h 160"/>
                  <a:gd name="T8" fmla="*/ 46 w 147"/>
                  <a:gd name="T9" fmla="*/ 160 h 160"/>
                  <a:gd name="T10" fmla="*/ 100 w 147"/>
                  <a:gd name="T11" fmla="*/ 160 h 160"/>
                  <a:gd name="T12" fmla="*/ 19 w 147"/>
                  <a:gd name="T13" fmla="*/ 60 h 160"/>
                  <a:gd name="T14" fmla="*/ 73 w 147"/>
                  <a:gd name="T15" fmla="*/ 16 h 160"/>
                  <a:gd name="T16" fmla="*/ 127 w 147"/>
                  <a:gd name="T17" fmla="*/ 60 h 160"/>
                  <a:gd name="T18" fmla="*/ 110 w 147"/>
                  <a:gd name="T19" fmla="*/ 100 h 160"/>
                  <a:gd name="T20" fmla="*/ 86 w 147"/>
                  <a:gd name="T21" fmla="*/ 144 h 160"/>
                  <a:gd name="T22" fmla="*/ 79 w 147"/>
                  <a:gd name="T23" fmla="*/ 144 h 160"/>
                  <a:gd name="T24" fmla="*/ 79 w 147"/>
                  <a:gd name="T25" fmla="*/ 87 h 160"/>
                  <a:gd name="T26" fmla="*/ 88 w 147"/>
                  <a:gd name="T27" fmla="*/ 87 h 160"/>
                  <a:gd name="T28" fmla="*/ 100 w 147"/>
                  <a:gd name="T29" fmla="*/ 75 h 160"/>
                  <a:gd name="T30" fmla="*/ 88 w 147"/>
                  <a:gd name="T31" fmla="*/ 63 h 160"/>
                  <a:gd name="T32" fmla="*/ 76 w 147"/>
                  <a:gd name="T33" fmla="*/ 75 h 160"/>
                  <a:gd name="T34" fmla="*/ 76 w 147"/>
                  <a:gd name="T35" fmla="*/ 75 h 160"/>
                  <a:gd name="T36" fmla="*/ 71 w 147"/>
                  <a:gd name="T37" fmla="*/ 75 h 160"/>
                  <a:gd name="T38" fmla="*/ 71 w 147"/>
                  <a:gd name="T39" fmla="*/ 75 h 160"/>
                  <a:gd name="T40" fmla="*/ 59 w 147"/>
                  <a:gd name="T41" fmla="*/ 63 h 160"/>
                  <a:gd name="T42" fmla="*/ 47 w 147"/>
                  <a:gd name="T43" fmla="*/ 75 h 160"/>
                  <a:gd name="T44" fmla="*/ 59 w 147"/>
                  <a:gd name="T45" fmla="*/ 87 h 160"/>
                  <a:gd name="T46" fmla="*/ 67 w 147"/>
                  <a:gd name="T47" fmla="*/ 87 h 160"/>
                  <a:gd name="T48" fmla="*/ 67 w 147"/>
                  <a:gd name="T49" fmla="*/ 144 h 160"/>
                  <a:gd name="T50" fmla="*/ 60 w 147"/>
                  <a:gd name="T51" fmla="*/ 144 h 160"/>
                  <a:gd name="T52" fmla="*/ 37 w 147"/>
                  <a:gd name="T53" fmla="*/ 100 h 160"/>
                  <a:gd name="T54" fmla="*/ 19 w 147"/>
                  <a:gd name="T55" fmla="*/ 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7" h="160">
                    <a:moveTo>
                      <a:pt x="100" y="160"/>
                    </a:moveTo>
                    <a:cubicBezTo>
                      <a:pt x="100" y="116"/>
                      <a:pt x="147" y="102"/>
                      <a:pt x="143" y="59"/>
                    </a:cubicBezTo>
                    <a:cubicBezTo>
                      <a:pt x="141" y="31"/>
                      <a:pt x="122" y="0"/>
                      <a:pt x="73" y="0"/>
                    </a:cubicBezTo>
                    <a:cubicBezTo>
                      <a:pt x="24" y="0"/>
                      <a:pt x="5" y="31"/>
                      <a:pt x="3" y="59"/>
                    </a:cubicBezTo>
                    <a:cubicBezTo>
                      <a:pt x="0" y="102"/>
                      <a:pt x="46" y="116"/>
                      <a:pt x="46" y="160"/>
                    </a:cubicBezTo>
                    <a:lnTo>
                      <a:pt x="100" y="160"/>
                    </a:lnTo>
                    <a:close/>
                    <a:moveTo>
                      <a:pt x="19" y="60"/>
                    </a:moveTo>
                    <a:cubicBezTo>
                      <a:pt x="20" y="47"/>
                      <a:pt x="28" y="16"/>
                      <a:pt x="73" y="16"/>
                    </a:cubicBezTo>
                    <a:cubicBezTo>
                      <a:pt x="119" y="16"/>
                      <a:pt x="126" y="47"/>
                      <a:pt x="127" y="60"/>
                    </a:cubicBezTo>
                    <a:cubicBezTo>
                      <a:pt x="128" y="75"/>
                      <a:pt x="121" y="85"/>
                      <a:pt x="110" y="100"/>
                    </a:cubicBezTo>
                    <a:cubicBezTo>
                      <a:pt x="100" y="112"/>
                      <a:pt x="90" y="126"/>
                      <a:pt x="86" y="144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94" y="87"/>
                      <a:pt x="100" y="82"/>
                      <a:pt x="100" y="75"/>
                    </a:cubicBezTo>
                    <a:cubicBezTo>
                      <a:pt x="100" y="68"/>
                      <a:pt x="94" y="63"/>
                      <a:pt x="88" y="63"/>
                    </a:cubicBezTo>
                    <a:cubicBezTo>
                      <a:pt x="81" y="63"/>
                      <a:pt x="76" y="68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68"/>
                      <a:pt x="65" y="63"/>
                      <a:pt x="59" y="63"/>
                    </a:cubicBezTo>
                    <a:cubicBezTo>
                      <a:pt x="52" y="63"/>
                      <a:pt x="47" y="68"/>
                      <a:pt x="47" y="75"/>
                    </a:cubicBezTo>
                    <a:cubicBezTo>
                      <a:pt x="47" y="82"/>
                      <a:pt x="52" y="87"/>
                      <a:pt x="59" y="87"/>
                    </a:cubicBezTo>
                    <a:cubicBezTo>
                      <a:pt x="67" y="87"/>
                      <a:pt x="67" y="87"/>
                      <a:pt x="67" y="87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0" y="144"/>
                      <a:pt x="60" y="144"/>
                      <a:pt x="60" y="144"/>
                    </a:cubicBezTo>
                    <a:cubicBezTo>
                      <a:pt x="56" y="126"/>
                      <a:pt x="46" y="112"/>
                      <a:pt x="37" y="100"/>
                    </a:cubicBezTo>
                    <a:cubicBezTo>
                      <a:pt x="25" y="85"/>
                      <a:pt x="18" y="75"/>
                      <a:pt x="19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6"/>
              <p:cNvSpPr>
                <a:spLocks/>
              </p:cNvSpPr>
              <p:nvPr/>
            </p:nvSpPr>
            <p:spPr bwMode="auto">
              <a:xfrm>
                <a:off x="2938463" y="1265238"/>
                <a:ext cx="214313" cy="109538"/>
              </a:xfrm>
              <a:custGeom>
                <a:avLst/>
                <a:gdLst>
                  <a:gd name="T0" fmla="*/ 0 w 56"/>
                  <a:gd name="T1" fmla="*/ 21 h 29"/>
                  <a:gd name="T2" fmla="*/ 28 w 56"/>
                  <a:gd name="T3" fmla="*/ 29 h 29"/>
                  <a:gd name="T4" fmla="*/ 56 w 56"/>
                  <a:gd name="T5" fmla="*/ 21 h 29"/>
                  <a:gd name="T6" fmla="*/ 56 w 56"/>
                  <a:gd name="T7" fmla="*/ 0 h 29"/>
                  <a:gd name="T8" fmla="*/ 0 w 56"/>
                  <a:gd name="T9" fmla="*/ 0 h 29"/>
                  <a:gd name="T10" fmla="*/ 0 w 56"/>
                  <a:gd name="T11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29">
                    <a:moveTo>
                      <a:pt x="0" y="21"/>
                    </a:moveTo>
                    <a:cubicBezTo>
                      <a:pt x="8" y="26"/>
                      <a:pt x="17" y="29"/>
                      <a:pt x="28" y="29"/>
                    </a:cubicBezTo>
                    <a:cubicBezTo>
                      <a:pt x="39" y="29"/>
                      <a:pt x="48" y="26"/>
                      <a:pt x="56" y="21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5736000" y="4703551"/>
            <a:ext cx="720000" cy="89638"/>
            <a:chOff x="5342615" y="6257925"/>
            <a:chExt cx="1468948" cy="182880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5342615" y="6257925"/>
              <a:ext cx="182880" cy="182880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5664132" y="6257925"/>
              <a:ext cx="182880" cy="18288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985649" y="6257925"/>
              <a:ext cx="182880" cy="182880"/>
            </a:xfrm>
            <a:prstGeom prst="ellipse">
              <a:avLst/>
            </a:prstGeom>
            <a:solidFill>
              <a:srgbClr val="00BB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6307166" y="6257925"/>
              <a:ext cx="182880" cy="182880"/>
            </a:xfrm>
            <a:prstGeom prst="ellipse">
              <a:avLst/>
            </a:prstGeom>
            <a:solidFill>
              <a:srgbClr val="937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6628683" y="6257925"/>
              <a:ext cx="182880" cy="182880"/>
            </a:xfrm>
            <a:prstGeom prst="ellipse">
              <a:avLst/>
            </a:prstGeom>
            <a:solidFill>
              <a:srgbClr val="B2D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 Placeholder 32"/>
          <p:cNvSpPr txBox="1">
            <a:spLocks/>
          </p:cNvSpPr>
          <p:nvPr/>
        </p:nvSpPr>
        <p:spPr>
          <a:xfrm>
            <a:off x="3246935" y="3593632"/>
            <a:ext cx="5695406" cy="12124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4" name="Text Placeholder 33"/>
          <p:cNvSpPr txBox="1">
            <a:spLocks/>
          </p:cNvSpPr>
          <p:nvPr/>
        </p:nvSpPr>
        <p:spPr>
          <a:xfrm>
            <a:off x="3306717" y="3006531"/>
            <a:ext cx="5575841" cy="58710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事件绑定</a:t>
            </a:r>
            <a:endParaRPr lang="en-AU" altLang="zh-CN" sz="36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0025222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AU" altLang="zh-CN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v-on </a:t>
            </a:r>
            <a:r>
              <a:rPr lang="zh-CN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事件绑定</a:t>
            </a:r>
            <a:endParaRPr lang="en-AU" altLang="zh-CN" sz="32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  <a:p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10F62A-F5F0-4064-A2AB-98D95160C55E}"/>
              </a:ext>
            </a:extLst>
          </p:cNvPr>
          <p:cNvSpPr txBox="1"/>
          <p:nvPr/>
        </p:nvSpPr>
        <p:spPr>
          <a:xfrm>
            <a:off x="718458" y="1309245"/>
            <a:ext cx="110707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事件绑定语法：</a:t>
            </a:r>
            <a:r>
              <a:rPr lang="en-US" altLang="zh-CN" sz="2400" dirty="0" err="1"/>
              <a:t>v-on:eventname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简写： </a:t>
            </a:r>
            <a:r>
              <a:rPr lang="en-US" altLang="zh-CN" sz="2400" dirty="0"/>
              <a:t>@:</a:t>
            </a:r>
            <a:r>
              <a:rPr lang="en-US" altLang="zh-CN" sz="2400" dirty="0" err="1"/>
              <a:t>eventname</a:t>
            </a:r>
            <a:endParaRPr lang="en-US" altLang="zh-CN" sz="2400" dirty="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04411445"/>
      </p:ext>
    </p:extLst>
  </p:cSld>
  <p:clrMapOvr>
    <a:masterClrMapping/>
  </p:clrMapOvr>
  <p:transition spd="slow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US" sz="3200" dirty="0"/>
              <a:t>v-on </a:t>
            </a:r>
            <a:r>
              <a:rPr lang="zh-CN" altLang="en-US" sz="3200" dirty="0"/>
              <a:t>实验之跑马灯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10F62A-F5F0-4064-A2AB-98D95160C55E}"/>
              </a:ext>
            </a:extLst>
          </p:cNvPr>
          <p:cNvSpPr txBox="1"/>
          <p:nvPr/>
        </p:nvSpPr>
        <p:spPr>
          <a:xfrm>
            <a:off x="718458" y="1309245"/>
            <a:ext cx="1107077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实验要求：</a:t>
            </a:r>
            <a:endParaRPr lang="en-US" altLang="zh-CN" sz="2400" dirty="0"/>
          </a:p>
          <a:p>
            <a:r>
              <a:rPr lang="en-US" altLang="zh-CN" sz="2400" dirty="0"/>
              <a:t>1</a:t>
            </a:r>
            <a:r>
              <a:rPr lang="zh-CN" altLang="en-US" sz="2400" dirty="0"/>
              <a:t>、实现一串文字的滚动轮播效果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思路：</a:t>
            </a:r>
            <a:endParaRPr lang="en-US" altLang="zh-CN" sz="2400" dirty="0"/>
          </a:p>
          <a:p>
            <a:r>
              <a:rPr lang="en-US" altLang="zh-CN" sz="2400" dirty="0"/>
              <a:t>1</a:t>
            </a:r>
            <a:r>
              <a:rPr lang="zh-CN" altLang="en-US" sz="2400" dirty="0"/>
              <a:t>、新增按钮，按钮绑定事件</a:t>
            </a:r>
            <a:endParaRPr lang="en-US" altLang="zh-CN" sz="2400" dirty="0"/>
          </a:p>
          <a:p>
            <a:r>
              <a:rPr lang="en-US" altLang="zh-CN" sz="2400" dirty="0"/>
              <a:t>2</a:t>
            </a:r>
            <a:r>
              <a:rPr lang="zh-CN" altLang="en-US" sz="2400" dirty="0"/>
              <a:t>、事件中执行定时任务，在定时任务的周期到来时，实现对字符串的截取、合并，在视觉上形成跑马灯效果</a:t>
            </a:r>
            <a:endParaRPr lang="en-US" altLang="zh-CN" sz="2400" dirty="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65035054"/>
      </p:ext>
    </p:extLst>
  </p:cSld>
  <p:clrMapOvr>
    <a:masterClrMapping/>
  </p:clrMapOvr>
  <p:transition spd="slow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US" sz="3200" dirty="0"/>
              <a:t>v-on </a:t>
            </a:r>
            <a:r>
              <a:rPr lang="zh-CN" altLang="en-US" sz="3200" dirty="0"/>
              <a:t>实验之跑马灯</a:t>
            </a:r>
            <a:r>
              <a:rPr lang="en-US" altLang="zh-CN" sz="3200" dirty="0"/>
              <a:t>-</a:t>
            </a:r>
            <a:r>
              <a:rPr lang="zh-CN" altLang="en-US" sz="3200" dirty="0"/>
              <a:t>主要代码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10F62A-F5F0-4064-A2AB-98D95160C55E}"/>
              </a:ext>
            </a:extLst>
          </p:cNvPr>
          <p:cNvSpPr txBox="1"/>
          <p:nvPr/>
        </p:nvSpPr>
        <p:spPr>
          <a:xfrm>
            <a:off x="718458" y="1309245"/>
            <a:ext cx="1107077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&lt;input type="button" value="</a:t>
            </a:r>
            <a:r>
              <a:rPr lang="zh-CN" altLang="en-US" sz="2400" dirty="0"/>
              <a:t>跑马灯</a:t>
            </a:r>
            <a:r>
              <a:rPr lang="en-US" altLang="zh-CN" sz="2400" dirty="0"/>
              <a:t>" </a:t>
            </a:r>
            <a:r>
              <a:rPr lang="en-US" altLang="zh-CN" sz="2400" dirty="0" err="1"/>
              <a:t>v-on:click</a:t>
            </a:r>
            <a:r>
              <a:rPr lang="en-US" altLang="zh-CN" sz="2400" dirty="0"/>
              <a:t>="run"&gt;</a:t>
            </a:r>
          </a:p>
          <a:p>
            <a:r>
              <a:rPr lang="en-US" altLang="zh-CN" sz="2400" dirty="0"/>
              <a:t>&lt;input type="button" value="</a:t>
            </a:r>
            <a:r>
              <a:rPr lang="zh-CN" altLang="en-US" sz="2400" dirty="0"/>
              <a:t>停止</a:t>
            </a:r>
            <a:r>
              <a:rPr lang="en-US" altLang="zh-CN" sz="2400" dirty="0"/>
              <a:t>" </a:t>
            </a:r>
            <a:r>
              <a:rPr lang="en-US" altLang="zh-CN" sz="2400" dirty="0" err="1"/>
              <a:t>v-on:click</a:t>
            </a:r>
            <a:r>
              <a:rPr lang="en-US" altLang="zh-CN" sz="2400" dirty="0"/>
              <a:t>="stop"&gt;</a:t>
            </a:r>
          </a:p>
          <a:p>
            <a:endParaRPr lang="en-US" altLang="zh-CN" sz="2400" dirty="0"/>
          </a:p>
          <a:p>
            <a:r>
              <a:rPr lang="en-US" altLang="zh-CN" sz="2400" dirty="0"/>
              <a:t> run() {</a:t>
            </a:r>
          </a:p>
          <a:p>
            <a:r>
              <a:rPr lang="en-US" altLang="zh-CN" sz="2400" dirty="0"/>
              <a:t>	if (</a:t>
            </a:r>
            <a:r>
              <a:rPr lang="en-US" altLang="zh-CN" sz="2400" dirty="0" err="1"/>
              <a:t>this.intervalId</a:t>
            </a:r>
            <a:r>
              <a:rPr lang="en-US" altLang="zh-CN" sz="2400" dirty="0"/>
              <a:t> != null) return;</a:t>
            </a:r>
          </a:p>
          <a:p>
            <a:r>
              <a:rPr lang="en-US" altLang="zh-CN" sz="2400" dirty="0"/>
              <a:t>          </a:t>
            </a:r>
            <a:r>
              <a:rPr lang="en-US" altLang="zh-CN" sz="2400" dirty="0" err="1"/>
              <a:t>this.intervalId</a:t>
            </a:r>
            <a:r>
              <a:rPr lang="en-US" altLang="zh-CN" sz="2400" dirty="0"/>
              <a:t> = </a:t>
            </a:r>
            <a:r>
              <a:rPr lang="en-US" altLang="zh-CN" sz="2400" dirty="0" err="1"/>
              <a:t>setInterval</a:t>
            </a:r>
            <a:r>
              <a:rPr lang="en-US" altLang="zh-CN" sz="2400" dirty="0"/>
              <a:t>(() =&gt; {</a:t>
            </a:r>
          </a:p>
          <a:p>
            <a:r>
              <a:rPr lang="en-US" altLang="zh-CN" sz="2400" dirty="0"/>
              <a:t>            var start = </a:t>
            </a:r>
            <a:r>
              <a:rPr lang="en-US" altLang="zh-CN" sz="2400" dirty="0" err="1"/>
              <a:t>this.msg.substring</a:t>
            </a:r>
            <a:r>
              <a:rPr lang="en-US" altLang="zh-CN" sz="2400" dirty="0"/>
              <a:t>(0, 1)</a:t>
            </a:r>
          </a:p>
          <a:p>
            <a:r>
              <a:rPr lang="en-US" altLang="zh-CN" sz="2400" dirty="0"/>
              <a:t>            // </a:t>
            </a:r>
            <a:r>
              <a:rPr lang="zh-CN" altLang="en-US" sz="2400" dirty="0"/>
              <a:t>获取到 后面的所有字符</a:t>
            </a:r>
          </a:p>
          <a:p>
            <a:r>
              <a:rPr lang="zh-CN" altLang="en-US" sz="2400" dirty="0"/>
              <a:t>            </a:t>
            </a:r>
            <a:r>
              <a:rPr lang="en-US" altLang="zh-CN" sz="2400" dirty="0"/>
              <a:t>var end = </a:t>
            </a:r>
            <a:r>
              <a:rPr lang="en-US" altLang="zh-CN" sz="2400" dirty="0" err="1"/>
              <a:t>this.msg.substring</a:t>
            </a:r>
            <a:r>
              <a:rPr lang="en-US" altLang="zh-CN" sz="2400" dirty="0"/>
              <a:t>(1)</a:t>
            </a:r>
          </a:p>
          <a:p>
            <a:r>
              <a:rPr lang="en-US" altLang="zh-CN" sz="2400" dirty="0"/>
              <a:t>            // </a:t>
            </a:r>
            <a:r>
              <a:rPr lang="zh-CN" altLang="en-US" sz="2400" dirty="0"/>
              <a:t>重新拼接得到新的字符串，并赋值给 </a:t>
            </a:r>
            <a:r>
              <a:rPr lang="en-US" altLang="zh-CN" sz="2400" dirty="0"/>
              <a:t>this.msg</a:t>
            </a:r>
          </a:p>
          <a:p>
            <a:r>
              <a:rPr lang="en-US" altLang="zh-CN" sz="2400" dirty="0"/>
              <a:t>            this.msg = end + start</a:t>
            </a:r>
          </a:p>
          <a:p>
            <a:r>
              <a:rPr lang="en-US" altLang="zh-CN" sz="2400" dirty="0"/>
              <a:t>          }, 400)</a:t>
            </a:r>
          </a:p>
          <a:p>
            <a:r>
              <a:rPr lang="en-US" altLang="zh-CN" sz="2400" dirty="0"/>
              <a:t>}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426001030"/>
      </p:ext>
    </p:extLst>
  </p:cSld>
  <p:clrMapOvr>
    <a:masterClrMapping/>
  </p:clrMapOvr>
  <p:transition spd="slow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US" sz="3200" dirty="0"/>
              <a:t>v-on </a:t>
            </a:r>
            <a:r>
              <a:rPr lang="zh-CN" altLang="en-US" sz="3200" dirty="0"/>
              <a:t>实验之跑马灯</a:t>
            </a:r>
            <a:r>
              <a:rPr lang="en-US" altLang="zh-CN" sz="3200" dirty="0"/>
              <a:t>-</a:t>
            </a:r>
            <a:r>
              <a:rPr lang="zh-CN" altLang="en-US" sz="3200" dirty="0"/>
              <a:t>总结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10F62A-F5F0-4064-A2AB-98D95160C55E}"/>
              </a:ext>
            </a:extLst>
          </p:cNvPr>
          <p:cNvSpPr txBox="1"/>
          <p:nvPr/>
        </p:nvSpPr>
        <p:spPr>
          <a:xfrm>
            <a:off x="718458" y="1309245"/>
            <a:ext cx="11070771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## Vue</a:t>
            </a:r>
            <a:r>
              <a:rPr lang="zh-CN" altLang="en-US" sz="2400" b="1" dirty="0"/>
              <a:t>指令之</a:t>
            </a:r>
            <a:r>
              <a:rPr lang="en-US" altLang="zh-CN" sz="2400" b="1" dirty="0"/>
              <a:t>`v-on</a:t>
            </a:r>
            <a:r>
              <a:rPr lang="zh-CN" altLang="en-US" sz="2400" b="1" dirty="0"/>
              <a:t>的缩写</a:t>
            </a:r>
            <a:r>
              <a:rPr lang="en-US" altLang="zh-CN" sz="2400" b="1" dirty="0"/>
              <a:t>`@</a:t>
            </a:r>
            <a:r>
              <a:rPr lang="zh-CN" altLang="en-US" sz="2400" b="1" dirty="0"/>
              <a:t>和</a:t>
            </a:r>
            <a:r>
              <a:rPr lang="en-US" altLang="zh-CN" sz="2400" b="1" dirty="0"/>
              <a:t>`</a:t>
            </a:r>
            <a:r>
              <a:rPr lang="zh-CN" altLang="en-US" sz="2400" b="1" dirty="0"/>
              <a:t>事件修饰符</a:t>
            </a:r>
            <a:r>
              <a:rPr lang="en-US" altLang="zh-CN" sz="2400" b="1" dirty="0"/>
              <a:t>`</a:t>
            </a:r>
          </a:p>
          <a:p>
            <a:endParaRPr lang="en-US" altLang="zh-CN" sz="2400" b="1" dirty="0"/>
          </a:p>
          <a:p>
            <a:r>
              <a:rPr lang="en-US" altLang="zh-CN" sz="2400" b="1" dirty="0"/>
              <a:t>### </a:t>
            </a:r>
            <a:r>
              <a:rPr lang="zh-CN" altLang="en-US" sz="2400" b="1" dirty="0"/>
              <a:t>事件修饰符：</a:t>
            </a:r>
            <a:endParaRPr lang="zh-CN" altLang="en-US" sz="2400" dirty="0"/>
          </a:p>
          <a:p>
            <a:br>
              <a:rPr lang="zh-CN" altLang="en-US" sz="2400" dirty="0"/>
            </a:br>
            <a:r>
              <a:rPr lang="en-US" altLang="zh-CN" sz="2400" dirty="0"/>
              <a:t>+</a:t>
            </a:r>
            <a:r>
              <a:rPr lang="zh-CN" altLang="en-US" sz="2400" dirty="0"/>
              <a:t> </a:t>
            </a:r>
            <a:r>
              <a:rPr lang="en-US" altLang="zh-CN" sz="2400" dirty="0"/>
              <a:t>.stop </a:t>
            </a:r>
            <a:r>
              <a:rPr lang="zh-CN" altLang="en-US" sz="2400" dirty="0"/>
              <a:t>阻止冒泡</a:t>
            </a:r>
          </a:p>
          <a:p>
            <a:br>
              <a:rPr lang="zh-CN" altLang="en-US" sz="2400" dirty="0"/>
            </a:br>
            <a:r>
              <a:rPr lang="en-US" altLang="zh-CN" sz="2400" dirty="0"/>
              <a:t>+</a:t>
            </a:r>
            <a:r>
              <a:rPr lang="zh-CN" altLang="en-US" sz="2400" dirty="0"/>
              <a:t> </a:t>
            </a:r>
            <a:r>
              <a:rPr lang="en-US" altLang="zh-CN" sz="2400" dirty="0"/>
              <a:t>.prevent </a:t>
            </a:r>
            <a:r>
              <a:rPr lang="zh-CN" altLang="en-US" sz="2400" dirty="0"/>
              <a:t>阻止默认事件</a:t>
            </a:r>
          </a:p>
          <a:p>
            <a:br>
              <a:rPr lang="zh-CN" altLang="en-US" sz="2400" dirty="0"/>
            </a:br>
            <a:r>
              <a:rPr lang="en-US" altLang="zh-CN" sz="2400" dirty="0"/>
              <a:t>+</a:t>
            </a:r>
            <a:r>
              <a:rPr lang="zh-CN" altLang="en-US" sz="2400" dirty="0"/>
              <a:t> </a:t>
            </a:r>
            <a:r>
              <a:rPr lang="en-US" altLang="zh-CN" sz="2400" dirty="0"/>
              <a:t>.capture </a:t>
            </a:r>
            <a:r>
              <a:rPr lang="zh-CN" altLang="en-US" sz="2400" dirty="0"/>
              <a:t>添加事件侦听器时使用事件捕获模式</a:t>
            </a:r>
          </a:p>
          <a:p>
            <a:br>
              <a:rPr lang="zh-CN" altLang="en-US" sz="2400" dirty="0"/>
            </a:br>
            <a:r>
              <a:rPr lang="en-US" altLang="zh-CN" sz="2400" dirty="0"/>
              <a:t>+</a:t>
            </a:r>
            <a:r>
              <a:rPr lang="zh-CN" altLang="en-US" sz="2400" dirty="0"/>
              <a:t> </a:t>
            </a:r>
            <a:r>
              <a:rPr lang="en-US" altLang="zh-CN" sz="2400" dirty="0"/>
              <a:t>.self </a:t>
            </a:r>
            <a:r>
              <a:rPr lang="zh-CN" altLang="en-US" sz="2400" dirty="0"/>
              <a:t>只当事件在该元素本身（比如不是子元素）触发时触发回调</a:t>
            </a:r>
          </a:p>
          <a:p>
            <a:br>
              <a:rPr lang="zh-CN" altLang="en-US" sz="2400" dirty="0"/>
            </a:br>
            <a:r>
              <a:rPr lang="en-US" altLang="zh-CN" sz="2400" dirty="0"/>
              <a:t>+</a:t>
            </a:r>
            <a:r>
              <a:rPr lang="zh-CN" altLang="en-US" sz="2400" dirty="0"/>
              <a:t> </a:t>
            </a:r>
            <a:r>
              <a:rPr lang="en-US" altLang="zh-CN" sz="2400" dirty="0"/>
              <a:t>.once </a:t>
            </a:r>
            <a:r>
              <a:rPr lang="zh-CN" altLang="en-US" sz="2400" dirty="0"/>
              <a:t>事件只触发一次</a:t>
            </a: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81288388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>
                <a:latin typeface="Arial" panose="020B0604020202020204" pitchFamily="34" charset="0"/>
                <a:ea typeface="微软雅黑 Light" panose="020B0502040204020203" pitchFamily="34" charset="-122"/>
              </a:rPr>
              <a:pPr/>
              <a:t>3</a:t>
            </a:fld>
            <a:endParaRPr lang="en-US" dirty="0"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623035" y="168058"/>
            <a:ext cx="47133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本节内容要点</a:t>
            </a:r>
            <a:endParaRPr lang="en-US" sz="40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53" name="Text Placeholder 33"/>
          <p:cNvSpPr txBox="1">
            <a:spLocks/>
          </p:cNvSpPr>
          <p:nvPr/>
        </p:nvSpPr>
        <p:spPr>
          <a:xfrm>
            <a:off x="7462796" y="2700134"/>
            <a:ext cx="3895154" cy="37633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Vue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框架学习前趋知识</a:t>
            </a:r>
            <a:endParaRPr lang="en-AU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55" name="Oval 54"/>
          <p:cNvSpPr>
            <a:spLocks noChangeAspect="1"/>
          </p:cNvSpPr>
          <p:nvPr/>
        </p:nvSpPr>
        <p:spPr>
          <a:xfrm>
            <a:off x="6751972" y="2621551"/>
            <a:ext cx="551992" cy="551992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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pic>
        <p:nvPicPr>
          <p:cNvPr id="2" name="图片占位符 1">
            <a:extLst>
              <a:ext uri="{FF2B5EF4-FFF2-40B4-BE49-F238E27FC236}">
                <a16:creationId xmlns:a16="http://schemas.microsoft.com/office/drawing/2014/main" id="{BB964790-E816-4CF8-A5B7-F743E2A7ABA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2848" r="284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" name="Text Placeholder 33">
            <a:extLst>
              <a:ext uri="{FF2B5EF4-FFF2-40B4-BE49-F238E27FC236}">
                <a16:creationId xmlns:a16="http://schemas.microsoft.com/office/drawing/2014/main" id="{5057C12F-95A1-445C-90DD-647DB6A02BAD}"/>
              </a:ext>
            </a:extLst>
          </p:cNvPr>
          <p:cNvSpPr txBox="1">
            <a:spLocks/>
          </p:cNvSpPr>
          <p:nvPr/>
        </p:nvSpPr>
        <p:spPr>
          <a:xfrm>
            <a:off x="7462796" y="4102690"/>
            <a:ext cx="3895154" cy="37633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Vue</a:t>
            </a:r>
            <a:r>
              <a:rPr lang="zh-CN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概述</a:t>
            </a:r>
            <a:endParaRPr lang="en-AU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13" name="Oval 54">
            <a:extLst>
              <a:ext uri="{FF2B5EF4-FFF2-40B4-BE49-F238E27FC236}">
                <a16:creationId xmlns:a16="http://schemas.microsoft.com/office/drawing/2014/main" id="{76B5C0C3-5FB6-4E0B-973E-C9E8E0F2F98D}"/>
              </a:ext>
            </a:extLst>
          </p:cNvPr>
          <p:cNvSpPr>
            <a:spLocks noChangeAspect="1"/>
          </p:cNvSpPr>
          <p:nvPr/>
        </p:nvSpPr>
        <p:spPr>
          <a:xfrm>
            <a:off x="6751972" y="4024107"/>
            <a:ext cx="551992" cy="55199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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4166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3" grpId="0"/>
      <p:bldP spid="55" grpId="0" animBg="1"/>
      <p:bldP spid="12" grpId="0"/>
      <p:bldP spid="13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736000" y="2001793"/>
            <a:ext cx="720000" cy="720000"/>
            <a:chOff x="3679744" y="2989464"/>
            <a:chExt cx="720000" cy="720000"/>
          </a:xfrm>
        </p:grpSpPr>
        <p:sp>
          <p:nvSpPr>
            <p:cNvPr id="28" name="Rectangle 27"/>
            <p:cNvSpPr/>
            <p:nvPr/>
          </p:nvSpPr>
          <p:spPr>
            <a:xfrm>
              <a:off x="3679744" y="2989464"/>
              <a:ext cx="720000" cy="720000"/>
            </a:xfrm>
            <a:prstGeom prst="rect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878986" y="3130578"/>
              <a:ext cx="321517" cy="437772"/>
              <a:chOff x="2767013" y="609600"/>
              <a:chExt cx="561975" cy="765176"/>
            </a:xfrm>
            <a:solidFill>
              <a:schemeClr val="bg1"/>
            </a:solidFill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2767013" y="609600"/>
                <a:ext cx="561975" cy="609600"/>
              </a:xfrm>
              <a:custGeom>
                <a:avLst/>
                <a:gdLst>
                  <a:gd name="T0" fmla="*/ 100 w 147"/>
                  <a:gd name="T1" fmla="*/ 160 h 160"/>
                  <a:gd name="T2" fmla="*/ 143 w 147"/>
                  <a:gd name="T3" fmla="*/ 59 h 160"/>
                  <a:gd name="T4" fmla="*/ 73 w 147"/>
                  <a:gd name="T5" fmla="*/ 0 h 160"/>
                  <a:gd name="T6" fmla="*/ 3 w 147"/>
                  <a:gd name="T7" fmla="*/ 59 h 160"/>
                  <a:gd name="T8" fmla="*/ 46 w 147"/>
                  <a:gd name="T9" fmla="*/ 160 h 160"/>
                  <a:gd name="T10" fmla="*/ 100 w 147"/>
                  <a:gd name="T11" fmla="*/ 160 h 160"/>
                  <a:gd name="T12" fmla="*/ 19 w 147"/>
                  <a:gd name="T13" fmla="*/ 60 h 160"/>
                  <a:gd name="T14" fmla="*/ 73 w 147"/>
                  <a:gd name="T15" fmla="*/ 16 h 160"/>
                  <a:gd name="T16" fmla="*/ 127 w 147"/>
                  <a:gd name="T17" fmla="*/ 60 h 160"/>
                  <a:gd name="T18" fmla="*/ 110 w 147"/>
                  <a:gd name="T19" fmla="*/ 100 h 160"/>
                  <a:gd name="T20" fmla="*/ 86 w 147"/>
                  <a:gd name="T21" fmla="*/ 144 h 160"/>
                  <a:gd name="T22" fmla="*/ 79 w 147"/>
                  <a:gd name="T23" fmla="*/ 144 h 160"/>
                  <a:gd name="T24" fmla="*/ 79 w 147"/>
                  <a:gd name="T25" fmla="*/ 87 h 160"/>
                  <a:gd name="T26" fmla="*/ 88 w 147"/>
                  <a:gd name="T27" fmla="*/ 87 h 160"/>
                  <a:gd name="T28" fmla="*/ 100 w 147"/>
                  <a:gd name="T29" fmla="*/ 75 h 160"/>
                  <a:gd name="T30" fmla="*/ 88 w 147"/>
                  <a:gd name="T31" fmla="*/ 63 h 160"/>
                  <a:gd name="T32" fmla="*/ 76 w 147"/>
                  <a:gd name="T33" fmla="*/ 75 h 160"/>
                  <a:gd name="T34" fmla="*/ 76 w 147"/>
                  <a:gd name="T35" fmla="*/ 75 h 160"/>
                  <a:gd name="T36" fmla="*/ 71 w 147"/>
                  <a:gd name="T37" fmla="*/ 75 h 160"/>
                  <a:gd name="T38" fmla="*/ 71 w 147"/>
                  <a:gd name="T39" fmla="*/ 75 h 160"/>
                  <a:gd name="T40" fmla="*/ 59 w 147"/>
                  <a:gd name="T41" fmla="*/ 63 h 160"/>
                  <a:gd name="T42" fmla="*/ 47 w 147"/>
                  <a:gd name="T43" fmla="*/ 75 h 160"/>
                  <a:gd name="T44" fmla="*/ 59 w 147"/>
                  <a:gd name="T45" fmla="*/ 87 h 160"/>
                  <a:gd name="T46" fmla="*/ 67 w 147"/>
                  <a:gd name="T47" fmla="*/ 87 h 160"/>
                  <a:gd name="T48" fmla="*/ 67 w 147"/>
                  <a:gd name="T49" fmla="*/ 144 h 160"/>
                  <a:gd name="T50" fmla="*/ 60 w 147"/>
                  <a:gd name="T51" fmla="*/ 144 h 160"/>
                  <a:gd name="T52" fmla="*/ 37 w 147"/>
                  <a:gd name="T53" fmla="*/ 100 h 160"/>
                  <a:gd name="T54" fmla="*/ 19 w 147"/>
                  <a:gd name="T55" fmla="*/ 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7" h="160">
                    <a:moveTo>
                      <a:pt x="100" y="160"/>
                    </a:moveTo>
                    <a:cubicBezTo>
                      <a:pt x="100" y="116"/>
                      <a:pt x="147" y="102"/>
                      <a:pt x="143" y="59"/>
                    </a:cubicBezTo>
                    <a:cubicBezTo>
                      <a:pt x="141" y="31"/>
                      <a:pt x="122" y="0"/>
                      <a:pt x="73" y="0"/>
                    </a:cubicBezTo>
                    <a:cubicBezTo>
                      <a:pt x="24" y="0"/>
                      <a:pt x="5" y="31"/>
                      <a:pt x="3" y="59"/>
                    </a:cubicBezTo>
                    <a:cubicBezTo>
                      <a:pt x="0" y="102"/>
                      <a:pt x="46" y="116"/>
                      <a:pt x="46" y="160"/>
                    </a:cubicBezTo>
                    <a:lnTo>
                      <a:pt x="100" y="160"/>
                    </a:lnTo>
                    <a:close/>
                    <a:moveTo>
                      <a:pt x="19" y="60"/>
                    </a:moveTo>
                    <a:cubicBezTo>
                      <a:pt x="20" y="47"/>
                      <a:pt x="28" y="16"/>
                      <a:pt x="73" y="16"/>
                    </a:cubicBezTo>
                    <a:cubicBezTo>
                      <a:pt x="119" y="16"/>
                      <a:pt x="126" y="47"/>
                      <a:pt x="127" y="60"/>
                    </a:cubicBezTo>
                    <a:cubicBezTo>
                      <a:pt x="128" y="75"/>
                      <a:pt x="121" y="85"/>
                      <a:pt x="110" y="100"/>
                    </a:cubicBezTo>
                    <a:cubicBezTo>
                      <a:pt x="100" y="112"/>
                      <a:pt x="90" y="126"/>
                      <a:pt x="86" y="144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94" y="87"/>
                      <a:pt x="100" y="82"/>
                      <a:pt x="100" y="75"/>
                    </a:cubicBezTo>
                    <a:cubicBezTo>
                      <a:pt x="100" y="68"/>
                      <a:pt x="94" y="63"/>
                      <a:pt x="88" y="63"/>
                    </a:cubicBezTo>
                    <a:cubicBezTo>
                      <a:pt x="81" y="63"/>
                      <a:pt x="76" y="68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68"/>
                      <a:pt x="65" y="63"/>
                      <a:pt x="59" y="63"/>
                    </a:cubicBezTo>
                    <a:cubicBezTo>
                      <a:pt x="52" y="63"/>
                      <a:pt x="47" y="68"/>
                      <a:pt x="47" y="75"/>
                    </a:cubicBezTo>
                    <a:cubicBezTo>
                      <a:pt x="47" y="82"/>
                      <a:pt x="52" y="87"/>
                      <a:pt x="59" y="87"/>
                    </a:cubicBezTo>
                    <a:cubicBezTo>
                      <a:pt x="67" y="87"/>
                      <a:pt x="67" y="87"/>
                      <a:pt x="67" y="87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0" y="144"/>
                      <a:pt x="60" y="144"/>
                      <a:pt x="60" y="144"/>
                    </a:cubicBezTo>
                    <a:cubicBezTo>
                      <a:pt x="56" y="126"/>
                      <a:pt x="46" y="112"/>
                      <a:pt x="37" y="100"/>
                    </a:cubicBezTo>
                    <a:cubicBezTo>
                      <a:pt x="25" y="85"/>
                      <a:pt x="18" y="75"/>
                      <a:pt x="19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6"/>
              <p:cNvSpPr>
                <a:spLocks/>
              </p:cNvSpPr>
              <p:nvPr/>
            </p:nvSpPr>
            <p:spPr bwMode="auto">
              <a:xfrm>
                <a:off x="2938463" y="1265238"/>
                <a:ext cx="214313" cy="109538"/>
              </a:xfrm>
              <a:custGeom>
                <a:avLst/>
                <a:gdLst>
                  <a:gd name="T0" fmla="*/ 0 w 56"/>
                  <a:gd name="T1" fmla="*/ 21 h 29"/>
                  <a:gd name="T2" fmla="*/ 28 w 56"/>
                  <a:gd name="T3" fmla="*/ 29 h 29"/>
                  <a:gd name="T4" fmla="*/ 56 w 56"/>
                  <a:gd name="T5" fmla="*/ 21 h 29"/>
                  <a:gd name="T6" fmla="*/ 56 w 56"/>
                  <a:gd name="T7" fmla="*/ 0 h 29"/>
                  <a:gd name="T8" fmla="*/ 0 w 56"/>
                  <a:gd name="T9" fmla="*/ 0 h 29"/>
                  <a:gd name="T10" fmla="*/ 0 w 56"/>
                  <a:gd name="T11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29">
                    <a:moveTo>
                      <a:pt x="0" y="21"/>
                    </a:moveTo>
                    <a:cubicBezTo>
                      <a:pt x="8" y="26"/>
                      <a:pt x="17" y="29"/>
                      <a:pt x="28" y="29"/>
                    </a:cubicBezTo>
                    <a:cubicBezTo>
                      <a:pt x="39" y="29"/>
                      <a:pt x="48" y="26"/>
                      <a:pt x="56" y="21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5736000" y="4703551"/>
            <a:ext cx="720000" cy="89638"/>
            <a:chOff x="5342615" y="6257925"/>
            <a:chExt cx="1468948" cy="182880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5342615" y="6257925"/>
              <a:ext cx="182880" cy="182880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5664132" y="6257925"/>
              <a:ext cx="182880" cy="18288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985649" y="6257925"/>
              <a:ext cx="182880" cy="182880"/>
            </a:xfrm>
            <a:prstGeom prst="ellipse">
              <a:avLst/>
            </a:prstGeom>
            <a:solidFill>
              <a:srgbClr val="00BB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6307166" y="6257925"/>
              <a:ext cx="182880" cy="182880"/>
            </a:xfrm>
            <a:prstGeom prst="ellipse">
              <a:avLst/>
            </a:prstGeom>
            <a:solidFill>
              <a:srgbClr val="937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6628683" y="6257925"/>
              <a:ext cx="182880" cy="182880"/>
            </a:xfrm>
            <a:prstGeom prst="ellipse">
              <a:avLst/>
            </a:prstGeom>
            <a:solidFill>
              <a:srgbClr val="B2D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 Placeholder 32"/>
          <p:cNvSpPr txBox="1">
            <a:spLocks/>
          </p:cNvSpPr>
          <p:nvPr/>
        </p:nvSpPr>
        <p:spPr>
          <a:xfrm>
            <a:off x="3246935" y="3593632"/>
            <a:ext cx="5695406" cy="12124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4" name="Text Placeholder 33"/>
          <p:cNvSpPr txBox="1">
            <a:spLocks/>
          </p:cNvSpPr>
          <p:nvPr/>
        </p:nvSpPr>
        <p:spPr>
          <a:xfrm>
            <a:off x="3306717" y="3006531"/>
            <a:ext cx="5575841" cy="58710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双向绑定</a:t>
            </a:r>
            <a:endParaRPr lang="en-AU" altLang="zh-CN" sz="36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163855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US" sz="3200" dirty="0"/>
              <a:t>v-model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10F62A-F5F0-4064-A2AB-98D95160C55E}"/>
              </a:ext>
            </a:extLst>
          </p:cNvPr>
          <p:cNvSpPr txBox="1"/>
          <p:nvPr/>
        </p:nvSpPr>
        <p:spPr>
          <a:xfrm>
            <a:off x="616332" y="995736"/>
            <a:ext cx="11070771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&lt;input type="text" style="width:100%;" </a:t>
            </a:r>
            <a:r>
              <a:rPr lang="en-US" altLang="zh-CN" sz="2800" dirty="0">
                <a:solidFill>
                  <a:srgbClr val="FF0000"/>
                </a:solidFill>
              </a:rPr>
              <a:t>v-model="msg"</a:t>
            </a:r>
            <a:r>
              <a:rPr lang="en-US" altLang="zh-CN" sz="2800" dirty="0"/>
              <a:t>&gt;</a:t>
            </a:r>
          </a:p>
          <a:p>
            <a:r>
              <a:rPr lang="en-US" altLang="zh-CN" sz="2800" dirty="0"/>
              <a:t>&lt;script&gt;</a:t>
            </a:r>
          </a:p>
          <a:p>
            <a:r>
              <a:rPr lang="en-US" altLang="zh-CN" sz="2800" dirty="0"/>
              <a:t>    // </a:t>
            </a:r>
            <a:r>
              <a:rPr lang="zh-CN" altLang="en-US" sz="2800" dirty="0"/>
              <a:t>创建 </a:t>
            </a:r>
            <a:r>
              <a:rPr lang="en-US" altLang="zh-CN" sz="2800" dirty="0"/>
              <a:t>Vue </a:t>
            </a:r>
            <a:r>
              <a:rPr lang="zh-CN" altLang="en-US" sz="2800" dirty="0"/>
              <a:t>实例，得到 </a:t>
            </a:r>
            <a:r>
              <a:rPr lang="en-US" altLang="zh-CN" sz="2800" dirty="0" err="1"/>
              <a:t>ViewModel</a:t>
            </a:r>
            <a:endParaRPr lang="en-US" altLang="zh-CN" sz="2800" dirty="0"/>
          </a:p>
          <a:p>
            <a:r>
              <a:rPr lang="en-US" altLang="zh-CN" sz="2800" dirty="0"/>
              <a:t>    var </a:t>
            </a:r>
            <a:r>
              <a:rPr lang="en-US" altLang="zh-CN" sz="2800" dirty="0" err="1"/>
              <a:t>vm</a:t>
            </a:r>
            <a:r>
              <a:rPr lang="en-US" altLang="zh-CN" sz="2800" dirty="0"/>
              <a:t> = new Vue({</a:t>
            </a:r>
          </a:p>
          <a:p>
            <a:r>
              <a:rPr lang="en-US" altLang="zh-CN" sz="2800" dirty="0"/>
              <a:t>      el: '#app',</a:t>
            </a:r>
          </a:p>
          <a:p>
            <a:r>
              <a:rPr lang="en-US" altLang="zh-CN" sz="2800" dirty="0"/>
              <a:t>      data: {</a:t>
            </a:r>
          </a:p>
          <a:p>
            <a:r>
              <a:rPr lang="en-US" altLang="zh-CN" sz="2800" dirty="0"/>
              <a:t>        msg: '</a:t>
            </a:r>
            <a:r>
              <a:rPr lang="zh-CN" altLang="en-US" sz="2800" dirty="0"/>
              <a:t>大家都是好学生，爱敲代码，爱学习，爱思考，简直是完美，没瑕疵！</a:t>
            </a:r>
            <a:r>
              <a:rPr lang="en-US" altLang="zh-CN" sz="2800" dirty="0"/>
              <a:t>'</a:t>
            </a:r>
          </a:p>
          <a:p>
            <a:r>
              <a:rPr lang="en-US" altLang="zh-CN" sz="2800" dirty="0"/>
              <a:t>      },</a:t>
            </a:r>
          </a:p>
          <a:p>
            <a:r>
              <a:rPr lang="en-US" altLang="zh-CN" sz="2800" dirty="0"/>
              <a:t>      methods: {</a:t>
            </a:r>
          </a:p>
          <a:p>
            <a:r>
              <a:rPr lang="en-US" altLang="zh-CN" sz="2800" dirty="0"/>
              <a:t>      }</a:t>
            </a:r>
          </a:p>
          <a:p>
            <a:r>
              <a:rPr lang="en-US" altLang="zh-CN" sz="2800" dirty="0"/>
              <a:t>    });</a:t>
            </a:r>
          </a:p>
          <a:p>
            <a:r>
              <a:rPr lang="en-US" altLang="zh-CN" sz="2800" dirty="0"/>
              <a:t>  &lt;/script&gt;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780323590"/>
      </p:ext>
    </p:extLst>
  </p:cSld>
  <p:clrMapOvr>
    <a:masterClrMapping/>
  </p:clrMapOvr>
  <p:transition spd="slow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en-US" sz="3200" dirty="0"/>
              <a:t>v-model </a:t>
            </a:r>
            <a:r>
              <a:rPr lang="zh-CN" altLang="en-US" sz="3200" dirty="0"/>
              <a:t>实验之建议计算器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310F62A-F5F0-4064-A2AB-98D95160C55E}"/>
              </a:ext>
            </a:extLst>
          </p:cNvPr>
          <p:cNvSpPr txBox="1"/>
          <p:nvPr/>
        </p:nvSpPr>
        <p:spPr>
          <a:xfrm>
            <a:off x="560614" y="1983313"/>
            <a:ext cx="1107077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实验要求：</a:t>
            </a:r>
            <a:endParaRPr lang="en-US" altLang="zh-CN" sz="2400" dirty="0"/>
          </a:p>
          <a:p>
            <a:r>
              <a:rPr lang="en-US" altLang="zh-CN" sz="2400" dirty="0"/>
              <a:t>1</a:t>
            </a:r>
            <a:r>
              <a:rPr lang="zh-CN" altLang="en-US" sz="2400" dirty="0"/>
              <a:t>、实现如上图所示计算器</a:t>
            </a:r>
            <a:endParaRPr lang="en-US" altLang="zh-CN" sz="2400" dirty="0"/>
          </a:p>
          <a:p>
            <a:r>
              <a:rPr lang="en-US" altLang="zh-CN" sz="2400" dirty="0"/>
              <a:t>2</a:t>
            </a:r>
            <a:r>
              <a:rPr lang="zh-CN" altLang="en-US" sz="2400" dirty="0"/>
              <a:t>、输入数字和运算符，点击“</a:t>
            </a:r>
            <a:r>
              <a:rPr lang="en-US" altLang="zh-CN" sz="2400" dirty="0"/>
              <a:t>=</a:t>
            </a:r>
            <a:r>
              <a:rPr lang="zh-CN" altLang="en-US" sz="2400" dirty="0"/>
              <a:t>”按钮，得到计算结果</a:t>
            </a:r>
            <a:endParaRPr lang="en-US" altLang="zh-CN" sz="2400" dirty="0"/>
          </a:p>
          <a:p>
            <a:endParaRPr lang="en-US" altLang="zh-CN" sz="2400" dirty="0"/>
          </a:p>
          <a:p>
            <a:endParaRPr lang="en-US" altLang="zh-CN" sz="2400" dirty="0"/>
          </a:p>
          <a:p>
            <a:r>
              <a:rPr lang="zh-CN" altLang="en-US" sz="2400" dirty="0"/>
              <a:t>思路：</a:t>
            </a:r>
            <a:endParaRPr lang="en-US" altLang="zh-CN" sz="2400" dirty="0"/>
          </a:p>
          <a:p>
            <a:r>
              <a:rPr lang="zh-CN" altLang="en-US" sz="2400" dirty="0"/>
              <a:t>使用</a:t>
            </a:r>
            <a:r>
              <a:rPr lang="en-US" altLang="zh-CN" sz="2400" dirty="0"/>
              <a:t>v-model,</a:t>
            </a:r>
            <a:r>
              <a:rPr lang="zh-CN" altLang="en-US" sz="2400" dirty="0"/>
              <a:t>将输入和数据绑定，界面输入变动，数据自动变动，点</a:t>
            </a:r>
            <a:r>
              <a:rPr lang="en-US" altLang="zh-CN" sz="2400" dirty="0"/>
              <a:t>=</a:t>
            </a:r>
            <a:r>
              <a:rPr lang="zh-CN" altLang="en-US" sz="2400" dirty="0"/>
              <a:t>号则直接根据数据和运算符进行计算，得到结果。</a:t>
            </a:r>
            <a:endParaRPr lang="en-US" altLang="zh-CN" sz="2400" dirty="0"/>
          </a:p>
          <a:p>
            <a:endParaRPr lang="zh-CN" altLang="en-US" sz="24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BCAF133-2973-4705-9B0F-F87E31E77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300" y="990501"/>
            <a:ext cx="10835234" cy="83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385799"/>
      </p:ext>
    </p:extLst>
  </p:cSld>
  <p:clrMapOvr>
    <a:masterClrMapping/>
  </p:clrMapOvr>
  <p:transition spd="slow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>
                <a:latin typeface="Arial" panose="020B0604020202020204" pitchFamily="34" charset="0"/>
                <a:ea typeface="微软雅黑 Light" panose="020B0502040204020203" pitchFamily="34" charset="-122"/>
              </a:rPr>
              <a:pPr/>
              <a:t>33</a:t>
            </a:fld>
            <a:endParaRPr lang="en-US" dirty="0"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623035" y="168058"/>
            <a:ext cx="47133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小结</a:t>
            </a:r>
            <a:endParaRPr lang="en-US" sz="40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pic>
        <p:nvPicPr>
          <p:cNvPr id="2" name="图片占位符 1">
            <a:extLst>
              <a:ext uri="{FF2B5EF4-FFF2-40B4-BE49-F238E27FC236}">
                <a16:creationId xmlns:a16="http://schemas.microsoft.com/office/drawing/2014/main" id="{BB964790-E816-4CF8-A5B7-F743E2A7ABA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2848" r="284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172405D-4886-432D-801E-470735005EB4}"/>
              </a:ext>
            </a:extLst>
          </p:cNvPr>
          <p:cNvSpPr txBox="1"/>
          <p:nvPr/>
        </p:nvSpPr>
        <p:spPr>
          <a:xfrm>
            <a:off x="6688183" y="1143000"/>
            <a:ext cx="50618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</a:t>
            </a:r>
            <a:r>
              <a:rPr lang="zh-CN" altLang="en-US" sz="2800" dirty="0"/>
              <a:t>、</a:t>
            </a:r>
            <a:r>
              <a:rPr lang="en-US" altLang="zh-CN" sz="2800" dirty="0" err="1"/>
              <a:t>vue</a:t>
            </a:r>
            <a:r>
              <a:rPr lang="zh-CN" altLang="en-US" sz="2800" dirty="0"/>
              <a:t>简介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2</a:t>
            </a:r>
            <a:r>
              <a:rPr lang="zh-CN" altLang="en-US" sz="2800" dirty="0"/>
              <a:t>、</a:t>
            </a:r>
            <a:r>
              <a:rPr lang="en-US" altLang="zh-CN" sz="2800" dirty="0" err="1"/>
              <a:t>mvvm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3</a:t>
            </a:r>
            <a:r>
              <a:rPr lang="zh-CN" altLang="en-US" sz="2800" dirty="0"/>
              <a:t>、数据绑定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4</a:t>
            </a:r>
            <a:r>
              <a:rPr lang="zh-CN" altLang="en-US" sz="2800" dirty="0"/>
              <a:t>、事件绑定</a:t>
            </a:r>
            <a:endParaRPr lang="en-US" altLang="zh-CN" sz="2800" dirty="0"/>
          </a:p>
          <a:p>
            <a:endParaRPr lang="en-US" altLang="zh-CN" sz="2800" dirty="0"/>
          </a:p>
          <a:p>
            <a:r>
              <a:rPr lang="en-US" altLang="zh-CN" sz="2800" dirty="0"/>
              <a:t>5</a:t>
            </a:r>
            <a:r>
              <a:rPr lang="zh-CN" altLang="en-US" sz="2800" dirty="0"/>
              <a:t>、双向绑定</a:t>
            </a:r>
          </a:p>
        </p:txBody>
      </p:sp>
    </p:spTree>
    <p:extLst>
      <p:ext uri="{BB962C8B-B14F-4D97-AF65-F5344CB8AC3E}">
        <p14:creationId xmlns:p14="http://schemas.microsoft.com/office/powerpoint/2010/main" val="368055752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>
                <a:latin typeface="Arial" panose="020B0604020202020204" pitchFamily="34" charset="0"/>
                <a:ea typeface="微软雅黑 Light" panose="020B0502040204020203" pitchFamily="34" charset="-122"/>
              </a:rPr>
              <a:pPr/>
              <a:t>34</a:t>
            </a:fld>
            <a:endParaRPr lang="en-US" dirty="0"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623035" y="168058"/>
            <a:ext cx="471339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课后练习</a:t>
            </a:r>
            <a:endParaRPr lang="en-US" sz="4000" b="1" dirty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pic>
        <p:nvPicPr>
          <p:cNvPr id="2" name="图片占位符 1">
            <a:extLst>
              <a:ext uri="{FF2B5EF4-FFF2-40B4-BE49-F238E27FC236}">
                <a16:creationId xmlns:a16="http://schemas.microsoft.com/office/drawing/2014/main" id="{BB964790-E816-4CF8-A5B7-F743E2A7ABA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2848" r="284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1172405D-4886-432D-801E-470735005EB4}"/>
              </a:ext>
            </a:extLst>
          </p:cNvPr>
          <p:cNvSpPr txBox="1"/>
          <p:nvPr/>
        </p:nvSpPr>
        <p:spPr>
          <a:xfrm>
            <a:off x="6688183" y="1143000"/>
            <a:ext cx="506185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/>
              <a:t>1</a:t>
            </a:r>
            <a:r>
              <a:rPr lang="zh-CN" altLang="en-US" sz="2800" dirty="0"/>
              <a:t>、做完本节课成两项实验，截图上传锦城在线。</a:t>
            </a:r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en-US" altLang="zh-CN" sz="2800" dirty="0"/>
          </a:p>
          <a:p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652553985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C4E6437-2D9B-4B87-9F6D-373FECE711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99025406-BCAB-4B61-B1C2-341014D5D8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5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2F01996-353D-46B5-AD54-B06CC6A8CB56}"/>
              </a:ext>
            </a:extLst>
          </p:cNvPr>
          <p:cNvSpPr txBox="1"/>
          <p:nvPr/>
        </p:nvSpPr>
        <p:spPr>
          <a:xfrm>
            <a:off x="2168236" y="2161309"/>
            <a:ext cx="75645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3951087138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736000" y="2001793"/>
            <a:ext cx="720000" cy="720000"/>
            <a:chOff x="3679744" y="2989464"/>
            <a:chExt cx="720000" cy="720000"/>
          </a:xfrm>
        </p:grpSpPr>
        <p:sp>
          <p:nvSpPr>
            <p:cNvPr id="28" name="Rectangle 27"/>
            <p:cNvSpPr/>
            <p:nvPr/>
          </p:nvSpPr>
          <p:spPr>
            <a:xfrm>
              <a:off x="3679744" y="2989464"/>
              <a:ext cx="720000" cy="720000"/>
            </a:xfrm>
            <a:prstGeom prst="rect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878986" y="3130578"/>
              <a:ext cx="321517" cy="437772"/>
              <a:chOff x="2767013" y="609600"/>
              <a:chExt cx="561975" cy="765176"/>
            </a:xfrm>
            <a:solidFill>
              <a:schemeClr val="bg1"/>
            </a:solidFill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2767013" y="609600"/>
                <a:ext cx="561975" cy="609600"/>
              </a:xfrm>
              <a:custGeom>
                <a:avLst/>
                <a:gdLst>
                  <a:gd name="T0" fmla="*/ 100 w 147"/>
                  <a:gd name="T1" fmla="*/ 160 h 160"/>
                  <a:gd name="T2" fmla="*/ 143 w 147"/>
                  <a:gd name="T3" fmla="*/ 59 h 160"/>
                  <a:gd name="T4" fmla="*/ 73 w 147"/>
                  <a:gd name="T5" fmla="*/ 0 h 160"/>
                  <a:gd name="T6" fmla="*/ 3 w 147"/>
                  <a:gd name="T7" fmla="*/ 59 h 160"/>
                  <a:gd name="T8" fmla="*/ 46 w 147"/>
                  <a:gd name="T9" fmla="*/ 160 h 160"/>
                  <a:gd name="T10" fmla="*/ 100 w 147"/>
                  <a:gd name="T11" fmla="*/ 160 h 160"/>
                  <a:gd name="T12" fmla="*/ 19 w 147"/>
                  <a:gd name="T13" fmla="*/ 60 h 160"/>
                  <a:gd name="T14" fmla="*/ 73 w 147"/>
                  <a:gd name="T15" fmla="*/ 16 h 160"/>
                  <a:gd name="T16" fmla="*/ 127 w 147"/>
                  <a:gd name="T17" fmla="*/ 60 h 160"/>
                  <a:gd name="T18" fmla="*/ 110 w 147"/>
                  <a:gd name="T19" fmla="*/ 100 h 160"/>
                  <a:gd name="T20" fmla="*/ 86 w 147"/>
                  <a:gd name="T21" fmla="*/ 144 h 160"/>
                  <a:gd name="T22" fmla="*/ 79 w 147"/>
                  <a:gd name="T23" fmla="*/ 144 h 160"/>
                  <a:gd name="T24" fmla="*/ 79 w 147"/>
                  <a:gd name="T25" fmla="*/ 87 h 160"/>
                  <a:gd name="T26" fmla="*/ 88 w 147"/>
                  <a:gd name="T27" fmla="*/ 87 h 160"/>
                  <a:gd name="T28" fmla="*/ 100 w 147"/>
                  <a:gd name="T29" fmla="*/ 75 h 160"/>
                  <a:gd name="T30" fmla="*/ 88 w 147"/>
                  <a:gd name="T31" fmla="*/ 63 h 160"/>
                  <a:gd name="T32" fmla="*/ 76 w 147"/>
                  <a:gd name="T33" fmla="*/ 75 h 160"/>
                  <a:gd name="T34" fmla="*/ 76 w 147"/>
                  <a:gd name="T35" fmla="*/ 75 h 160"/>
                  <a:gd name="T36" fmla="*/ 71 w 147"/>
                  <a:gd name="T37" fmla="*/ 75 h 160"/>
                  <a:gd name="T38" fmla="*/ 71 w 147"/>
                  <a:gd name="T39" fmla="*/ 75 h 160"/>
                  <a:gd name="T40" fmla="*/ 59 w 147"/>
                  <a:gd name="T41" fmla="*/ 63 h 160"/>
                  <a:gd name="T42" fmla="*/ 47 w 147"/>
                  <a:gd name="T43" fmla="*/ 75 h 160"/>
                  <a:gd name="T44" fmla="*/ 59 w 147"/>
                  <a:gd name="T45" fmla="*/ 87 h 160"/>
                  <a:gd name="T46" fmla="*/ 67 w 147"/>
                  <a:gd name="T47" fmla="*/ 87 h 160"/>
                  <a:gd name="T48" fmla="*/ 67 w 147"/>
                  <a:gd name="T49" fmla="*/ 144 h 160"/>
                  <a:gd name="T50" fmla="*/ 60 w 147"/>
                  <a:gd name="T51" fmla="*/ 144 h 160"/>
                  <a:gd name="T52" fmla="*/ 37 w 147"/>
                  <a:gd name="T53" fmla="*/ 100 h 160"/>
                  <a:gd name="T54" fmla="*/ 19 w 147"/>
                  <a:gd name="T55" fmla="*/ 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7" h="160">
                    <a:moveTo>
                      <a:pt x="100" y="160"/>
                    </a:moveTo>
                    <a:cubicBezTo>
                      <a:pt x="100" y="116"/>
                      <a:pt x="147" y="102"/>
                      <a:pt x="143" y="59"/>
                    </a:cubicBezTo>
                    <a:cubicBezTo>
                      <a:pt x="141" y="31"/>
                      <a:pt x="122" y="0"/>
                      <a:pt x="73" y="0"/>
                    </a:cubicBezTo>
                    <a:cubicBezTo>
                      <a:pt x="24" y="0"/>
                      <a:pt x="5" y="31"/>
                      <a:pt x="3" y="59"/>
                    </a:cubicBezTo>
                    <a:cubicBezTo>
                      <a:pt x="0" y="102"/>
                      <a:pt x="46" y="116"/>
                      <a:pt x="46" y="160"/>
                    </a:cubicBezTo>
                    <a:lnTo>
                      <a:pt x="100" y="160"/>
                    </a:lnTo>
                    <a:close/>
                    <a:moveTo>
                      <a:pt x="19" y="60"/>
                    </a:moveTo>
                    <a:cubicBezTo>
                      <a:pt x="20" y="47"/>
                      <a:pt x="28" y="16"/>
                      <a:pt x="73" y="16"/>
                    </a:cubicBezTo>
                    <a:cubicBezTo>
                      <a:pt x="119" y="16"/>
                      <a:pt x="126" y="47"/>
                      <a:pt x="127" y="60"/>
                    </a:cubicBezTo>
                    <a:cubicBezTo>
                      <a:pt x="128" y="75"/>
                      <a:pt x="121" y="85"/>
                      <a:pt x="110" y="100"/>
                    </a:cubicBezTo>
                    <a:cubicBezTo>
                      <a:pt x="100" y="112"/>
                      <a:pt x="90" y="126"/>
                      <a:pt x="86" y="144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94" y="87"/>
                      <a:pt x="100" y="82"/>
                      <a:pt x="100" y="75"/>
                    </a:cubicBezTo>
                    <a:cubicBezTo>
                      <a:pt x="100" y="68"/>
                      <a:pt x="94" y="63"/>
                      <a:pt x="88" y="63"/>
                    </a:cubicBezTo>
                    <a:cubicBezTo>
                      <a:pt x="81" y="63"/>
                      <a:pt x="76" y="68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68"/>
                      <a:pt x="65" y="63"/>
                      <a:pt x="59" y="63"/>
                    </a:cubicBezTo>
                    <a:cubicBezTo>
                      <a:pt x="52" y="63"/>
                      <a:pt x="47" y="68"/>
                      <a:pt x="47" y="75"/>
                    </a:cubicBezTo>
                    <a:cubicBezTo>
                      <a:pt x="47" y="82"/>
                      <a:pt x="52" y="87"/>
                      <a:pt x="59" y="87"/>
                    </a:cubicBezTo>
                    <a:cubicBezTo>
                      <a:pt x="67" y="87"/>
                      <a:pt x="67" y="87"/>
                      <a:pt x="67" y="87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0" y="144"/>
                      <a:pt x="60" y="144"/>
                      <a:pt x="60" y="144"/>
                    </a:cubicBezTo>
                    <a:cubicBezTo>
                      <a:pt x="56" y="126"/>
                      <a:pt x="46" y="112"/>
                      <a:pt x="37" y="100"/>
                    </a:cubicBezTo>
                    <a:cubicBezTo>
                      <a:pt x="25" y="85"/>
                      <a:pt x="18" y="75"/>
                      <a:pt x="19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6"/>
              <p:cNvSpPr>
                <a:spLocks/>
              </p:cNvSpPr>
              <p:nvPr/>
            </p:nvSpPr>
            <p:spPr bwMode="auto">
              <a:xfrm>
                <a:off x="2938463" y="1265238"/>
                <a:ext cx="214313" cy="109538"/>
              </a:xfrm>
              <a:custGeom>
                <a:avLst/>
                <a:gdLst>
                  <a:gd name="T0" fmla="*/ 0 w 56"/>
                  <a:gd name="T1" fmla="*/ 21 h 29"/>
                  <a:gd name="T2" fmla="*/ 28 w 56"/>
                  <a:gd name="T3" fmla="*/ 29 h 29"/>
                  <a:gd name="T4" fmla="*/ 56 w 56"/>
                  <a:gd name="T5" fmla="*/ 21 h 29"/>
                  <a:gd name="T6" fmla="*/ 56 w 56"/>
                  <a:gd name="T7" fmla="*/ 0 h 29"/>
                  <a:gd name="T8" fmla="*/ 0 w 56"/>
                  <a:gd name="T9" fmla="*/ 0 h 29"/>
                  <a:gd name="T10" fmla="*/ 0 w 56"/>
                  <a:gd name="T11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29">
                    <a:moveTo>
                      <a:pt x="0" y="21"/>
                    </a:moveTo>
                    <a:cubicBezTo>
                      <a:pt x="8" y="26"/>
                      <a:pt x="17" y="29"/>
                      <a:pt x="28" y="29"/>
                    </a:cubicBezTo>
                    <a:cubicBezTo>
                      <a:pt x="39" y="29"/>
                      <a:pt x="48" y="26"/>
                      <a:pt x="56" y="21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5736000" y="4703551"/>
            <a:ext cx="720000" cy="89638"/>
            <a:chOff x="5342615" y="6257925"/>
            <a:chExt cx="1468948" cy="182880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5342615" y="6257925"/>
              <a:ext cx="182880" cy="182880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5664132" y="6257925"/>
              <a:ext cx="182880" cy="18288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985649" y="6257925"/>
              <a:ext cx="182880" cy="182880"/>
            </a:xfrm>
            <a:prstGeom prst="ellipse">
              <a:avLst/>
            </a:prstGeom>
            <a:solidFill>
              <a:srgbClr val="00BB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6307166" y="6257925"/>
              <a:ext cx="182880" cy="182880"/>
            </a:xfrm>
            <a:prstGeom prst="ellipse">
              <a:avLst/>
            </a:prstGeom>
            <a:solidFill>
              <a:srgbClr val="937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6628683" y="6257925"/>
              <a:ext cx="182880" cy="182880"/>
            </a:xfrm>
            <a:prstGeom prst="ellipse">
              <a:avLst/>
            </a:prstGeom>
            <a:solidFill>
              <a:srgbClr val="B2D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 Placeholder 32"/>
          <p:cNvSpPr txBox="1">
            <a:spLocks/>
          </p:cNvSpPr>
          <p:nvPr/>
        </p:nvSpPr>
        <p:spPr>
          <a:xfrm>
            <a:off x="3246935" y="3593632"/>
            <a:ext cx="5695406" cy="12124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4" name="Text Placeholder 33"/>
          <p:cNvSpPr txBox="1">
            <a:spLocks/>
          </p:cNvSpPr>
          <p:nvPr/>
        </p:nvSpPr>
        <p:spPr>
          <a:xfrm>
            <a:off x="3306717" y="3006531"/>
            <a:ext cx="5575841" cy="58710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为什么要学习</a:t>
            </a:r>
            <a:r>
              <a:rPr lang="en-US" alt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Vue</a:t>
            </a:r>
            <a:endParaRPr lang="en-AU" altLang="zh-CN" sz="36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989945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333375" y="384186"/>
            <a:ext cx="10905239" cy="444500"/>
          </a:xfrm>
        </p:spPr>
        <p:txBody>
          <a:bodyPr>
            <a:noAutofit/>
          </a:bodyPr>
          <a:lstStyle/>
          <a:p>
            <a:r>
              <a:rPr lang="zh-CN" altLang="en-US" sz="3600" dirty="0"/>
              <a:t>为什么要学习</a:t>
            </a:r>
            <a:r>
              <a:rPr lang="en-US" sz="3600" dirty="0"/>
              <a:t>Vue</a:t>
            </a:r>
            <a:r>
              <a:rPr lang="zh-CN" altLang="en-US" sz="3600" dirty="0"/>
              <a:t>框架</a:t>
            </a:r>
            <a:endParaRPr lang="id-ID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0943384-BCDA-4E5C-8384-179245BDA951}"/>
              </a:ext>
            </a:extLst>
          </p:cNvPr>
          <p:cNvSpPr txBox="1"/>
          <p:nvPr/>
        </p:nvSpPr>
        <p:spPr>
          <a:xfrm>
            <a:off x="814251" y="1217366"/>
            <a:ext cx="10541726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Vue.js </a:t>
            </a:r>
            <a:r>
              <a:rPr lang="zh-CN" altLang="en-US" sz="2400" dirty="0"/>
              <a:t>是目前最火的一个前端框架，</a:t>
            </a:r>
            <a:r>
              <a:rPr lang="en-US" altLang="zh-CN" sz="2400" dirty="0"/>
              <a:t>React</a:t>
            </a:r>
            <a:r>
              <a:rPr lang="zh-CN" altLang="en-US" sz="2400" dirty="0"/>
              <a:t>是最流行的一个前端框架（</a:t>
            </a:r>
            <a:r>
              <a:rPr lang="en-US" altLang="zh-CN" sz="2400" dirty="0"/>
              <a:t>React</a:t>
            </a:r>
            <a:r>
              <a:rPr lang="zh-CN" altLang="en-US" sz="2400" dirty="0"/>
              <a:t>除了开发网站，还可以开发手机</a:t>
            </a:r>
            <a:r>
              <a:rPr lang="en-US" altLang="zh-CN" sz="2400" dirty="0"/>
              <a:t>App</a:t>
            </a:r>
            <a:r>
              <a:rPr lang="zh-CN" altLang="en-US" sz="2400" dirty="0"/>
              <a:t>， </a:t>
            </a:r>
            <a:r>
              <a:rPr lang="en-US" altLang="zh-CN" sz="2400" dirty="0"/>
              <a:t>Vue</a:t>
            </a:r>
            <a:r>
              <a:rPr lang="zh-CN" altLang="en-US" sz="2400" dirty="0"/>
              <a:t>语法也是可以用于进行手机</a:t>
            </a:r>
            <a:r>
              <a:rPr lang="en-US" altLang="zh-CN" sz="2400" dirty="0"/>
              <a:t>App</a:t>
            </a:r>
            <a:r>
              <a:rPr lang="zh-CN" altLang="en-US" sz="2400" dirty="0"/>
              <a:t>开发的，需要借助于</a:t>
            </a:r>
            <a:r>
              <a:rPr lang="en-US" altLang="zh-CN" sz="2400" dirty="0" err="1"/>
              <a:t>Weex</a:t>
            </a:r>
            <a:r>
              <a:rPr lang="zh-CN" altLang="en-US" sz="2400" dirty="0"/>
              <a:t>）</a:t>
            </a:r>
          </a:p>
          <a:p>
            <a:br>
              <a:rPr lang="zh-CN" altLang="en-US" sz="2400" dirty="0"/>
            </a:br>
            <a:r>
              <a:rPr lang="en-US" altLang="zh-CN" sz="2400" dirty="0"/>
              <a:t>Vue.js </a:t>
            </a:r>
            <a:r>
              <a:rPr lang="zh-CN" altLang="en-US" sz="2400" dirty="0"/>
              <a:t>是前端的</a:t>
            </a:r>
            <a:r>
              <a:rPr lang="zh-CN" altLang="en-US" sz="2400" b="1" dirty="0"/>
              <a:t>**主流框架之一**</a:t>
            </a:r>
            <a:r>
              <a:rPr lang="zh-CN" altLang="en-US" sz="2400" dirty="0"/>
              <a:t>，和</a:t>
            </a:r>
            <a:r>
              <a:rPr lang="en-US" altLang="zh-CN" sz="2400" dirty="0"/>
              <a:t>Angular</a:t>
            </a:r>
            <a:r>
              <a:rPr lang="zh-CN" altLang="en-US" sz="2400" dirty="0"/>
              <a:t>、</a:t>
            </a:r>
            <a:r>
              <a:rPr lang="en-US" altLang="zh-CN" sz="2400" dirty="0"/>
              <a:t>React</a:t>
            </a:r>
            <a:r>
              <a:rPr lang="zh-CN" altLang="en-US" sz="2400" dirty="0"/>
              <a:t>一起，成为前端三大主流框架！</a:t>
            </a:r>
          </a:p>
          <a:p>
            <a:br>
              <a:rPr lang="zh-CN" altLang="en-US" sz="2400" dirty="0"/>
            </a:br>
            <a:r>
              <a:rPr lang="en-US" altLang="zh-CN" sz="2400" dirty="0"/>
              <a:t>Vue.js </a:t>
            </a:r>
            <a:r>
              <a:rPr lang="zh-CN" altLang="en-US" sz="2400" dirty="0"/>
              <a:t>是一套构建用户界面的框架，</a:t>
            </a:r>
            <a:r>
              <a:rPr lang="zh-CN" altLang="en-US" sz="2400" b="1" dirty="0"/>
              <a:t>**只关注视图层**</a:t>
            </a:r>
            <a:r>
              <a:rPr lang="zh-CN" altLang="en-US" sz="2400" dirty="0"/>
              <a:t>，它不仅易于上手，还便于与第三方库或既有项目整合。（</a:t>
            </a:r>
            <a:r>
              <a:rPr lang="en-US" altLang="zh-CN" sz="2400" dirty="0"/>
              <a:t>Vue</a:t>
            </a:r>
            <a:r>
              <a:rPr lang="zh-CN" altLang="en-US" sz="2400" dirty="0"/>
              <a:t>有配套的第三方类库，可以整合起来做大型项目的开发）</a:t>
            </a:r>
          </a:p>
          <a:p>
            <a:br>
              <a:rPr lang="zh-CN" altLang="en-US" sz="2400" dirty="0"/>
            </a:br>
            <a:r>
              <a:rPr lang="zh-CN" altLang="en-US" sz="2400" dirty="0"/>
              <a:t>前端的主要工作？主要负责</a:t>
            </a:r>
            <a:r>
              <a:rPr lang="en-US" altLang="zh-CN" sz="2400" dirty="0"/>
              <a:t>MVC</a:t>
            </a:r>
            <a:r>
              <a:rPr lang="zh-CN" altLang="en-US" sz="2400" dirty="0"/>
              <a:t>中的</a:t>
            </a:r>
            <a:r>
              <a:rPr lang="en-US" altLang="zh-CN" sz="2400" dirty="0"/>
              <a:t>V</a:t>
            </a:r>
            <a:r>
              <a:rPr lang="zh-CN" altLang="en-US" sz="2400" dirty="0"/>
              <a:t>这一层；主要工作就是和界面打交道，来制作前端页面效果；</a:t>
            </a:r>
          </a:p>
          <a:p>
            <a:endParaRPr lang="zh-CN" altLang="en-US" sz="2400" dirty="0"/>
          </a:p>
        </p:txBody>
      </p:sp>
      <p:sp>
        <p:nvSpPr>
          <p:cNvPr id="5" name="Oval 54">
            <a:extLst>
              <a:ext uri="{FF2B5EF4-FFF2-40B4-BE49-F238E27FC236}">
                <a16:creationId xmlns:a16="http://schemas.microsoft.com/office/drawing/2014/main" id="{4B1E605C-AB07-4772-AE35-A6940E57C183}"/>
              </a:ext>
            </a:extLst>
          </p:cNvPr>
          <p:cNvSpPr>
            <a:spLocks noChangeAspect="1"/>
          </p:cNvSpPr>
          <p:nvPr/>
        </p:nvSpPr>
        <p:spPr>
          <a:xfrm>
            <a:off x="390355" y="1315264"/>
            <a:ext cx="330655" cy="3306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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6" name="Oval 54">
            <a:extLst>
              <a:ext uri="{FF2B5EF4-FFF2-40B4-BE49-F238E27FC236}">
                <a16:creationId xmlns:a16="http://schemas.microsoft.com/office/drawing/2014/main" id="{7363957B-6835-429B-9ACB-9F2027501F7D}"/>
              </a:ext>
            </a:extLst>
          </p:cNvPr>
          <p:cNvSpPr>
            <a:spLocks noChangeAspect="1"/>
          </p:cNvSpPr>
          <p:nvPr/>
        </p:nvSpPr>
        <p:spPr>
          <a:xfrm>
            <a:off x="390355" y="2760887"/>
            <a:ext cx="330655" cy="3306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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7" name="Oval 54">
            <a:extLst>
              <a:ext uri="{FF2B5EF4-FFF2-40B4-BE49-F238E27FC236}">
                <a16:creationId xmlns:a16="http://schemas.microsoft.com/office/drawing/2014/main" id="{BD612D8A-86A2-4F7C-A0BA-C3F38514B740}"/>
              </a:ext>
            </a:extLst>
          </p:cNvPr>
          <p:cNvSpPr>
            <a:spLocks noChangeAspect="1"/>
          </p:cNvSpPr>
          <p:nvPr/>
        </p:nvSpPr>
        <p:spPr>
          <a:xfrm>
            <a:off x="390354" y="3875855"/>
            <a:ext cx="330655" cy="3306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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  <p:sp>
        <p:nvSpPr>
          <p:cNvPr id="8" name="Oval 54">
            <a:extLst>
              <a:ext uri="{FF2B5EF4-FFF2-40B4-BE49-F238E27FC236}">
                <a16:creationId xmlns:a16="http://schemas.microsoft.com/office/drawing/2014/main" id="{B48C8D14-1587-455B-93CD-3B7C46F2478C}"/>
              </a:ext>
            </a:extLst>
          </p:cNvPr>
          <p:cNvSpPr>
            <a:spLocks noChangeAspect="1"/>
          </p:cNvSpPr>
          <p:nvPr/>
        </p:nvSpPr>
        <p:spPr>
          <a:xfrm>
            <a:off x="431719" y="5354121"/>
            <a:ext cx="330655" cy="33065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AU" dirty="0">
                <a:solidFill>
                  <a:schemeClr val="bg1"/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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382103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zh-CN" altLang="en-US" sz="3600" dirty="0"/>
              <a:t>前端框架发展路线图</a:t>
            </a:r>
            <a:endParaRPr lang="id-ID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E18E71C-3790-46D1-BAC4-903B0D577DAD}"/>
              </a:ext>
            </a:extLst>
          </p:cNvPr>
          <p:cNvSpPr txBox="1"/>
          <p:nvPr/>
        </p:nvSpPr>
        <p:spPr>
          <a:xfrm>
            <a:off x="568234" y="1476103"/>
            <a:ext cx="1102505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       提高开发效率的发展历程：原生</a:t>
            </a:r>
            <a:r>
              <a:rPr lang="en-US" altLang="zh-CN" sz="2400" dirty="0"/>
              <a:t>JS -&gt; </a:t>
            </a:r>
            <a:r>
              <a:rPr lang="en-US" altLang="zh-CN" sz="2400" dirty="0" err="1"/>
              <a:t>Jquery</a:t>
            </a:r>
            <a:r>
              <a:rPr lang="zh-CN" altLang="en-US" sz="2400" dirty="0"/>
              <a:t>之类的类库 </a:t>
            </a:r>
            <a:r>
              <a:rPr lang="en-US" altLang="zh-CN" sz="2400" dirty="0"/>
              <a:t>-&gt; </a:t>
            </a:r>
            <a:r>
              <a:rPr lang="zh-CN" altLang="en-US" sz="2400" dirty="0"/>
              <a:t>前端模板引擎 </a:t>
            </a:r>
            <a:r>
              <a:rPr lang="en-US" altLang="zh-CN" sz="2400" dirty="0"/>
              <a:t>-&gt; Angular.js / Vue.js</a:t>
            </a:r>
            <a:r>
              <a:rPr lang="zh-CN" altLang="en-US" sz="2400" dirty="0"/>
              <a:t>（能够帮助我们减少不必要的</a:t>
            </a:r>
            <a:r>
              <a:rPr lang="en-US" altLang="zh-CN" sz="2400" dirty="0"/>
              <a:t>DOM</a:t>
            </a:r>
            <a:r>
              <a:rPr lang="zh-CN" altLang="en-US" sz="2400" dirty="0"/>
              <a:t>操作；提高渲染效率；双向数据绑定的概念</a:t>
            </a:r>
            <a:r>
              <a:rPr lang="en-US" altLang="zh-CN" sz="2400" dirty="0"/>
              <a:t>【</a:t>
            </a:r>
            <a:r>
              <a:rPr lang="zh-CN" altLang="en-US" sz="2400" dirty="0"/>
              <a:t>通过框架提供的指令，我们前端程序员只需要关心数据的业务逻辑，不再关心</a:t>
            </a:r>
            <a:r>
              <a:rPr lang="en-US" altLang="zh-CN" sz="2400" dirty="0"/>
              <a:t>DOM</a:t>
            </a:r>
            <a:r>
              <a:rPr lang="zh-CN" altLang="en-US" sz="2400" dirty="0"/>
              <a:t>是如何渲染的了</a:t>
            </a:r>
            <a:r>
              <a:rPr lang="en-US" altLang="zh-CN" sz="2400" dirty="0"/>
              <a:t>】</a:t>
            </a:r>
            <a:r>
              <a:rPr lang="zh-CN" altLang="en-US" sz="2400" dirty="0"/>
              <a:t>）</a:t>
            </a:r>
          </a:p>
          <a:p>
            <a:r>
              <a:rPr lang="en-US" altLang="zh-CN" sz="2400" dirty="0"/>
              <a:t>      </a:t>
            </a:r>
          </a:p>
          <a:p>
            <a:r>
              <a:rPr lang="en-US" altLang="zh-CN" sz="2400" dirty="0"/>
              <a:t>        </a:t>
            </a:r>
            <a:r>
              <a:rPr lang="zh-CN" altLang="en-US" sz="2400" dirty="0"/>
              <a:t>在</a:t>
            </a:r>
            <a:r>
              <a:rPr lang="en-US" altLang="zh-CN" sz="2400" dirty="0"/>
              <a:t>Vue</a:t>
            </a:r>
            <a:r>
              <a:rPr lang="zh-CN" altLang="en-US" sz="2400" dirty="0"/>
              <a:t>中，一个核心的概念，就是让用户不再操作</a:t>
            </a:r>
            <a:r>
              <a:rPr lang="en-US" altLang="zh-CN" sz="2400" dirty="0"/>
              <a:t>DOM</a:t>
            </a:r>
            <a:r>
              <a:rPr lang="zh-CN" altLang="en-US" sz="2400" dirty="0"/>
              <a:t>元素，解放了用户的双手，让程序员可以更多的时间去关注业务逻辑；</a:t>
            </a: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46357535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736000" y="2001793"/>
            <a:ext cx="720000" cy="720000"/>
            <a:chOff x="3679744" y="2989464"/>
            <a:chExt cx="720000" cy="720000"/>
          </a:xfrm>
        </p:grpSpPr>
        <p:sp>
          <p:nvSpPr>
            <p:cNvPr id="28" name="Rectangle 27"/>
            <p:cNvSpPr/>
            <p:nvPr/>
          </p:nvSpPr>
          <p:spPr>
            <a:xfrm>
              <a:off x="3679744" y="2989464"/>
              <a:ext cx="720000" cy="720000"/>
            </a:xfrm>
            <a:prstGeom prst="rect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grpSp>
          <p:nvGrpSpPr>
            <p:cNvPr id="9" name="Group 8"/>
            <p:cNvGrpSpPr/>
            <p:nvPr/>
          </p:nvGrpSpPr>
          <p:grpSpPr>
            <a:xfrm>
              <a:off x="3878986" y="3130578"/>
              <a:ext cx="321517" cy="437772"/>
              <a:chOff x="2767013" y="609600"/>
              <a:chExt cx="561975" cy="765176"/>
            </a:xfrm>
            <a:solidFill>
              <a:schemeClr val="bg1"/>
            </a:solidFill>
          </p:grpSpPr>
          <p:sp>
            <p:nvSpPr>
              <p:cNvPr id="11" name="Freeform 5"/>
              <p:cNvSpPr>
                <a:spLocks noEditPoints="1"/>
              </p:cNvSpPr>
              <p:nvPr/>
            </p:nvSpPr>
            <p:spPr bwMode="auto">
              <a:xfrm>
                <a:off x="2767013" y="609600"/>
                <a:ext cx="561975" cy="609600"/>
              </a:xfrm>
              <a:custGeom>
                <a:avLst/>
                <a:gdLst>
                  <a:gd name="T0" fmla="*/ 100 w 147"/>
                  <a:gd name="T1" fmla="*/ 160 h 160"/>
                  <a:gd name="T2" fmla="*/ 143 w 147"/>
                  <a:gd name="T3" fmla="*/ 59 h 160"/>
                  <a:gd name="T4" fmla="*/ 73 w 147"/>
                  <a:gd name="T5" fmla="*/ 0 h 160"/>
                  <a:gd name="T6" fmla="*/ 3 w 147"/>
                  <a:gd name="T7" fmla="*/ 59 h 160"/>
                  <a:gd name="T8" fmla="*/ 46 w 147"/>
                  <a:gd name="T9" fmla="*/ 160 h 160"/>
                  <a:gd name="T10" fmla="*/ 100 w 147"/>
                  <a:gd name="T11" fmla="*/ 160 h 160"/>
                  <a:gd name="T12" fmla="*/ 19 w 147"/>
                  <a:gd name="T13" fmla="*/ 60 h 160"/>
                  <a:gd name="T14" fmla="*/ 73 w 147"/>
                  <a:gd name="T15" fmla="*/ 16 h 160"/>
                  <a:gd name="T16" fmla="*/ 127 w 147"/>
                  <a:gd name="T17" fmla="*/ 60 h 160"/>
                  <a:gd name="T18" fmla="*/ 110 w 147"/>
                  <a:gd name="T19" fmla="*/ 100 h 160"/>
                  <a:gd name="T20" fmla="*/ 86 w 147"/>
                  <a:gd name="T21" fmla="*/ 144 h 160"/>
                  <a:gd name="T22" fmla="*/ 79 w 147"/>
                  <a:gd name="T23" fmla="*/ 144 h 160"/>
                  <a:gd name="T24" fmla="*/ 79 w 147"/>
                  <a:gd name="T25" fmla="*/ 87 h 160"/>
                  <a:gd name="T26" fmla="*/ 88 w 147"/>
                  <a:gd name="T27" fmla="*/ 87 h 160"/>
                  <a:gd name="T28" fmla="*/ 100 w 147"/>
                  <a:gd name="T29" fmla="*/ 75 h 160"/>
                  <a:gd name="T30" fmla="*/ 88 w 147"/>
                  <a:gd name="T31" fmla="*/ 63 h 160"/>
                  <a:gd name="T32" fmla="*/ 76 w 147"/>
                  <a:gd name="T33" fmla="*/ 75 h 160"/>
                  <a:gd name="T34" fmla="*/ 76 w 147"/>
                  <a:gd name="T35" fmla="*/ 75 h 160"/>
                  <a:gd name="T36" fmla="*/ 71 w 147"/>
                  <a:gd name="T37" fmla="*/ 75 h 160"/>
                  <a:gd name="T38" fmla="*/ 71 w 147"/>
                  <a:gd name="T39" fmla="*/ 75 h 160"/>
                  <a:gd name="T40" fmla="*/ 59 w 147"/>
                  <a:gd name="T41" fmla="*/ 63 h 160"/>
                  <a:gd name="T42" fmla="*/ 47 w 147"/>
                  <a:gd name="T43" fmla="*/ 75 h 160"/>
                  <a:gd name="T44" fmla="*/ 59 w 147"/>
                  <a:gd name="T45" fmla="*/ 87 h 160"/>
                  <a:gd name="T46" fmla="*/ 67 w 147"/>
                  <a:gd name="T47" fmla="*/ 87 h 160"/>
                  <a:gd name="T48" fmla="*/ 67 w 147"/>
                  <a:gd name="T49" fmla="*/ 144 h 160"/>
                  <a:gd name="T50" fmla="*/ 60 w 147"/>
                  <a:gd name="T51" fmla="*/ 144 h 160"/>
                  <a:gd name="T52" fmla="*/ 37 w 147"/>
                  <a:gd name="T53" fmla="*/ 100 h 160"/>
                  <a:gd name="T54" fmla="*/ 19 w 147"/>
                  <a:gd name="T55" fmla="*/ 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7" h="160">
                    <a:moveTo>
                      <a:pt x="100" y="160"/>
                    </a:moveTo>
                    <a:cubicBezTo>
                      <a:pt x="100" y="116"/>
                      <a:pt x="147" y="102"/>
                      <a:pt x="143" y="59"/>
                    </a:cubicBezTo>
                    <a:cubicBezTo>
                      <a:pt x="141" y="31"/>
                      <a:pt x="122" y="0"/>
                      <a:pt x="73" y="0"/>
                    </a:cubicBezTo>
                    <a:cubicBezTo>
                      <a:pt x="24" y="0"/>
                      <a:pt x="5" y="31"/>
                      <a:pt x="3" y="59"/>
                    </a:cubicBezTo>
                    <a:cubicBezTo>
                      <a:pt x="0" y="102"/>
                      <a:pt x="46" y="116"/>
                      <a:pt x="46" y="160"/>
                    </a:cubicBezTo>
                    <a:lnTo>
                      <a:pt x="100" y="160"/>
                    </a:lnTo>
                    <a:close/>
                    <a:moveTo>
                      <a:pt x="19" y="60"/>
                    </a:moveTo>
                    <a:cubicBezTo>
                      <a:pt x="20" y="47"/>
                      <a:pt x="28" y="16"/>
                      <a:pt x="73" y="16"/>
                    </a:cubicBezTo>
                    <a:cubicBezTo>
                      <a:pt x="119" y="16"/>
                      <a:pt x="126" y="47"/>
                      <a:pt x="127" y="60"/>
                    </a:cubicBezTo>
                    <a:cubicBezTo>
                      <a:pt x="128" y="75"/>
                      <a:pt x="121" y="85"/>
                      <a:pt x="110" y="100"/>
                    </a:cubicBezTo>
                    <a:cubicBezTo>
                      <a:pt x="100" y="112"/>
                      <a:pt x="90" y="126"/>
                      <a:pt x="86" y="144"/>
                    </a:cubicBezTo>
                    <a:cubicBezTo>
                      <a:pt x="79" y="144"/>
                      <a:pt x="79" y="144"/>
                      <a:pt x="79" y="144"/>
                    </a:cubicBezTo>
                    <a:cubicBezTo>
                      <a:pt x="79" y="87"/>
                      <a:pt x="79" y="87"/>
                      <a:pt x="79" y="87"/>
                    </a:cubicBezTo>
                    <a:cubicBezTo>
                      <a:pt x="88" y="87"/>
                      <a:pt x="88" y="87"/>
                      <a:pt x="88" y="87"/>
                    </a:cubicBezTo>
                    <a:cubicBezTo>
                      <a:pt x="94" y="87"/>
                      <a:pt x="100" y="82"/>
                      <a:pt x="100" y="75"/>
                    </a:cubicBezTo>
                    <a:cubicBezTo>
                      <a:pt x="100" y="68"/>
                      <a:pt x="94" y="63"/>
                      <a:pt x="88" y="63"/>
                    </a:cubicBezTo>
                    <a:cubicBezTo>
                      <a:pt x="81" y="63"/>
                      <a:pt x="76" y="68"/>
                      <a:pt x="76" y="75"/>
                    </a:cubicBezTo>
                    <a:cubicBezTo>
                      <a:pt x="76" y="75"/>
                      <a:pt x="76" y="75"/>
                      <a:pt x="76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75"/>
                      <a:pt x="71" y="75"/>
                      <a:pt x="71" y="75"/>
                    </a:cubicBezTo>
                    <a:cubicBezTo>
                      <a:pt x="71" y="68"/>
                      <a:pt x="65" y="63"/>
                      <a:pt x="59" y="63"/>
                    </a:cubicBezTo>
                    <a:cubicBezTo>
                      <a:pt x="52" y="63"/>
                      <a:pt x="47" y="68"/>
                      <a:pt x="47" y="75"/>
                    </a:cubicBezTo>
                    <a:cubicBezTo>
                      <a:pt x="47" y="82"/>
                      <a:pt x="52" y="87"/>
                      <a:pt x="59" y="87"/>
                    </a:cubicBezTo>
                    <a:cubicBezTo>
                      <a:pt x="67" y="87"/>
                      <a:pt x="67" y="87"/>
                      <a:pt x="67" y="87"/>
                    </a:cubicBezTo>
                    <a:cubicBezTo>
                      <a:pt x="67" y="144"/>
                      <a:pt x="67" y="144"/>
                      <a:pt x="67" y="144"/>
                    </a:cubicBezTo>
                    <a:cubicBezTo>
                      <a:pt x="60" y="144"/>
                      <a:pt x="60" y="144"/>
                      <a:pt x="60" y="144"/>
                    </a:cubicBezTo>
                    <a:cubicBezTo>
                      <a:pt x="56" y="126"/>
                      <a:pt x="46" y="112"/>
                      <a:pt x="37" y="100"/>
                    </a:cubicBezTo>
                    <a:cubicBezTo>
                      <a:pt x="25" y="85"/>
                      <a:pt x="18" y="75"/>
                      <a:pt x="19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2" name="Freeform 6"/>
              <p:cNvSpPr>
                <a:spLocks/>
              </p:cNvSpPr>
              <p:nvPr/>
            </p:nvSpPr>
            <p:spPr bwMode="auto">
              <a:xfrm>
                <a:off x="2938463" y="1265238"/>
                <a:ext cx="214313" cy="109538"/>
              </a:xfrm>
              <a:custGeom>
                <a:avLst/>
                <a:gdLst>
                  <a:gd name="T0" fmla="*/ 0 w 56"/>
                  <a:gd name="T1" fmla="*/ 21 h 29"/>
                  <a:gd name="T2" fmla="*/ 28 w 56"/>
                  <a:gd name="T3" fmla="*/ 29 h 29"/>
                  <a:gd name="T4" fmla="*/ 56 w 56"/>
                  <a:gd name="T5" fmla="*/ 21 h 29"/>
                  <a:gd name="T6" fmla="*/ 56 w 56"/>
                  <a:gd name="T7" fmla="*/ 0 h 29"/>
                  <a:gd name="T8" fmla="*/ 0 w 56"/>
                  <a:gd name="T9" fmla="*/ 0 h 29"/>
                  <a:gd name="T10" fmla="*/ 0 w 56"/>
                  <a:gd name="T11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29">
                    <a:moveTo>
                      <a:pt x="0" y="21"/>
                    </a:moveTo>
                    <a:cubicBezTo>
                      <a:pt x="8" y="26"/>
                      <a:pt x="17" y="29"/>
                      <a:pt x="28" y="29"/>
                    </a:cubicBezTo>
                    <a:cubicBezTo>
                      <a:pt x="39" y="29"/>
                      <a:pt x="48" y="26"/>
                      <a:pt x="56" y="21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</p:grpSp>
      <p:grpSp>
        <p:nvGrpSpPr>
          <p:cNvPr id="7" name="Group 6"/>
          <p:cNvGrpSpPr/>
          <p:nvPr/>
        </p:nvGrpSpPr>
        <p:grpSpPr>
          <a:xfrm>
            <a:off x="5736000" y="4703551"/>
            <a:ext cx="720000" cy="89638"/>
            <a:chOff x="5342615" y="6257925"/>
            <a:chExt cx="1468948" cy="182880"/>
          </a:xfrm>
        </p:grpSpPr>
        <p:sp>
          <p:nvSpPr>
            <p:cNvPr id="3" name="Oval 2"/>
            <p:cNvSpPr>
              <a:spLocks noChangeAspect="1"/>
            </p:cNvSpPr>
            <p:nvPr/>
          </p:nvSpPr>
          <p:spPr>
            <a:xfrm>
              <a:off x="5342615" y="6257925"/>
              <a:ext cx="182880" cy="182880"/>
            </a:xfrm>
            <a:prstGeom prst="ellipse">
              <a:avLst/>
            </a:prstGeom>
            <a:solidFill>
              <a:srgbClr val="F23B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>
              <a:spLocks noChangeAspect="1"/>
            </p:cNvSpPr>
            <p:nvPr/>
          </p:nvSpPr>
          <p:spPr>
            <a:xfrm>
              <a:off x="5664132" y="6257925"/>
              <a:ext cx="182880" cy="182880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>
              <a:spLocks noChangeAspect="1"/>
            </p:cNvSpPr>
            <p:nvPr/>
          </p:nvSpPr>
          <p:spPr>
            <a:xfrm>
              <a:off x="5985649" y="6257925"/>
              <a:ext cx="182880" cy="182880"/>
            </a:xfrm>
            <a:prstGeom prst="ellipse">
              <a:avLst/>
            </a:prstGeom>
            <a:solidFill>
              <a:srgbClr val="00BBD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>
              <a:spLocks noChangeAspect="1"/>
            </p:cNvSpPr>
            <p:nvPr/>
          </p:nvSpPr>
          <p:spPr>
            <a:xfrm>
              <a:off x="6307166" y="6257925"/>
              <a:ext cx="182880" cy="182880"/>
            </a:xfrm>
            <a:prstGeom prst="ellipse">
              <a:avLst/>
            </a:prstGeom>
            <a:solidFill>
              <a:srgbClr val="9379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>
              <a:spLocks noChangeAspect="1"/>
            </p:cNvSpPr>
            <p:nvPr/>
          </p:nvSpPr>
          <p:spPr>
            <a:xfrm>
              <a:off x="6628683" y="6257925"/>
              <a:ext cx="182880" cy="182880"/>
            </a:xfrm>
            <a:prstGeom prst="ellipse">
              <a:avLst/>
            </a:prstGeom>
            <a:solidFill>
              <a:srgbClr val="B2D23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 Placeholder 32"/>
          <p:cNvSpPr txBox="1">
            <a:spLocks/>
          </p:cNvSpPr>
          <p:nvPr/>
        </p:nvSpPr>
        <p:spPr>
          <a:xfrm>
            <a:off x="3246935" y="3593632"/>
            <a:ext cx="5695406" cy="121241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Lato Light" panose="020F0302020204030203" pitchFamily="34" charset="0"/>
            </a:endParaRPr>
          </a:p>
        </p:txBody>
      </p:sp>
      <p:sp>
        <p:nvSpPr>
          <p:cNvPr id="14" name="Text Placeholder 33"/>
          <p:cNvSpPr txBox="1">
            <a:spLocks/>
          </p:cNvSpPr>
          <p:nvPr/>
        </p:nvSpPr>
        <p:spPr>
          <a:xfrm>
            <a:off x="3306717" y="3006531"/>
            <a:ext cx="5575841" cy="58710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altLang="zh-CN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Vue</a:t>
            </a:r>
            <a:r>
              <a:rPr lang="zh-CN" altLang="en-US" sz="3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ea typeface="微软雅黑 Light" panose="020B0502040204020203" pitchFamily="34" charset="-122"/>
              </a:rPr>
              <a:t>框架学习前趋知识</a:t>
            </a:r>
            <a:endParaRPr lang="en-AU" altLang="zh-CN" sz="3600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34773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490538" y="287153"/>
            <a:ext cx="10905239" cy="444500"/>
          </a:xfrm>
        </p:spPr>
        <p:txBody>
          <a:bodyPr>
            <a:noAutofit/>
          </a:bodyPr>
          <a:lstStyle/>
          <a:p>
            <a:r>
              <a:rPr lang="zh-CN" altLang="en-US" sz="3600" dirty="0"/>
              <a:t>单页应用</a:t>
            </a:r>
            <a:r>
              <a:rPr lang="en-US" altLang="zh-CN" sz="3600" dirty="0"/>
              <a:t>-SPA</a:t>
            </a:r>
            <a:endParaRPr lang="id-ID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C0E28B6-A9A7-4290-B22C-269326181004}"/>
              </a:ext>
            </a:extLst>
          </p:cNvPr>
          <p:cNvSpPr txBox="1"/>
          <p:nvPr/>
        </p:nvSpPr>
        <p:spPr>
          <a:xfrm>
            <a:off x="894806" y="1417320"/>
            <a:ext cx="10358845" cy="2806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/>
              <a:t>单页</a:t>
            </a:r>
            <a:r>
              <a:rPr lang="en-US" altLang="zh-CN" sz="2400" dirty="0"/>
              <a:t>Web</a:t>
            </a:r>
            <a:r>
              <a:rPr lang="zh-CN" altLang="en-US" sz="2400" dirty="0"/>
              <a:t>应用，就是只有一张</a:t>
            </a:r>
            <a:r>
              <a:rPr lang="en-US" altLang="zh-CN" sz="2400" dirty="0"/>
              <a:t>Web</a:t>
            </a:r>
            <a:r>
              <a:rPr lang="zh-CN" altLang="en-US" sz="2400" dirty="0"/>
              <a:t>页面的应用。浏览器一开始会加载必需的</a:t>
            </a:r>
            <a:r>
              <a:rPr lang="en-US" altLang="zh-CN" sz="2400" dirty="0"/>
              <a:t>HTML</a:t>
            </a:r>
            <a:r>
              <a:rPr lang="zh-CN" altLang="en-US" sz="2400" dirty="0"/>
              <a:t>、</a:t>
            </a:r>
            <a:r>
              <a:rPr lang="en-US" altLang="zh-CN" sz="2400" dirty="0"/>
              <a:t>CSS</a:t>
            </a:r>
            <a:r>
              <a:rPr lang="zh-CN" altLang="en-US" sz="2400" dirty="0"/>
              <a:t>和</a:t>
            </a:r>
            <a:r>
              <a:rPr lang="en-US" altLang="zh-CN" sz="2400" dirty="0"/>
              <a:t>JavaScript</a:t>
            </a:r>
            <a:r>
              <a:rPr lang="zh-CN" altLang="en-US" sz="2400" dirty="0"/>
              <a:t>，之后所有的操作都在这张页面完成，这一切都由</a:t>
            </a:r>
            <a:r>
              <a:rPr lang="en-US" altLang="zh-CN" sz="2400" dirty="0"/>
              <a:t>JavaScript</a:t>
            </a:r>
            <a:r>
              <a:rPr lang="zh-CN" altLang="en-US" sz="2400" dirty="0"/>
              <a:t>来控制。因此，单页</a:t>
            </a:r>
            <a:r>
              <a:rPr lang="en-US" altLang="zh-CN" sz="2400" dirty="0"/>
              <a:t>Web</a:t>
            </a:r>
            <a:r>
              <a:rPr lang="zh-CN" altLang="en-US" sz="2400" dirty="0"/>
              <a:t>应用会包含大量的</a:t>
            </a:r>
            <a:r>
              <a:rPr lang="en-US" altLang="zh-CN" sz="2400" dirty="0"/>
              <a:t>JS</a:t>
            </a:r>
            <a:r>
              <a:rPr lang="zh-CN" altLang="en-US" sz="2400" dirty="0"/>
              <a:t>代码，模块化开发和架构设计的重要性不言而喻。</a:t>
            </a:r>
          </a:p>
          <a:p>
            <a:pPr>
              <a:lnSpc>
                <a:spcPct val="150000"/>
              </a:lnSpc>
            </a:pP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26919575"/>
      </p:ext>
    </p:extLst>
  </p:cSld>
  <p:clrMapOvr>
    <a:masterClrMapping/>
  </p:clrMapOvr>
  <p:transition spd="slow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MVVM</a:t>
            </a:r>
            <a:endParaRPr lang="id-ID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EE2C88-6C8F-484D-AF69-578F576B1F44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CF2A6CD-182B-4462-B77A-46D05D863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4" y="951052"/>
            <a:ext cx="12192000" cy="5308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475052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A000120150822A28KPBG</Template>
  <TotalTime>10811</TotalTime>
  <Words>1390</Words>
  <Application>Microsoft Office PowerPoint</Application>
  <PresentationFormat>宽屏</PresentationFormat>
  <Paragraphs>254</Paragraphs>
  <Slides>35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1" baseType="lpstr">
      <vt:lpstr>Lato Light</vt:lpstr>
      <vt:lpstr>等线</vt:lpstr>
      <vt:lpstr>等线 Light</vt:lpstr>
      <vt:lpstr>Arial</vt:lpstr>
      <vt:lpstr>Lato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iris </dc:creator>
  <cp:lastModifiedBy>iris </cp:lastModifiedBy>
  <cp:revision>447</cp:revision>
  <dcterms:created xsi:type="dcterms:W3CDTF">2018-09-09T04:45:44Z</dcterms:created>
  <dcterms:modified xsi:type="dcterms:W3CDTF">2019-02-25T05:24:21Z</dcterms:modified>
</cp:coreProperties>
</file>

<file path=docProps/thumbnail.jpeg>
</file>